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Poppins Bold" charset="1" panose="00000800000000000000"/>
      <p:regular r:id="rId27"/>
    </p:embeddedFont>
    <p:embeddedFont>
      <p:font typeface="Lato" charset="1" panose="020F0502020204030203"/>
      <p:regular r:id="rId28"/>
    </p:embeddedFont>
    <p:embeddedFont>
      <p:font typeface="Poppins" charset="1" panose="00000500000000000000"/>
      <p:regular r:id="rId29"/>
    </p:embeddedFont>
    <p:embeddedFont>
      <p:font typeface="Lato Bold" charset="1" panose="020F0502020204030203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8665" y="645697"/>
            <a:ext cx="16598104" cy="995428"/>
            <a:chOff x="0" y="0"/>
            <a:chExt cx="4371517" cy="2621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71517" cy="262170"/>
            </a:xfrm>
            <a:custGeom>
              <a:avLst/>
              <a:gdLst/>
              <a:ahLst/>
              <a:cxnLst/>
              <a:rect r="r" b="b" t="t" l="l"/>
              <a:pathLst>
                <a:path h="262170" w="4371517">
                  <a:moveTo>
                    <a:pt x="29852" y="0"/>
                  </a:moveTo>
                  <a:lnTo>
                    <a:pt x="4341666" y="0"/>
                  </a:lnTo>
                  <a:cubicBezTo>
                    <a:pt x="4349583" y="0"/>
                    <a:pt x="4357176" y="3145"/>
                    <a:pt x="4362774" y="8743"/>
                  </a:cubicBezTo>
                  <a:cubicBezTo>
                    <a:pt x="4368372" y="14342"/>
                    <a:pt x="4371517" y="21935"/>
                    <a:pt x="4371517" y="29852"/>
                  </a:cubicBezTo>
                  <a:lnTo>
                    <a:pt x="4371517" y="232318"/>
                  </a:lnTo>
                  <a:cubicBezTo>
                    <a:pt x="4371517" y="248805"/>
                    <a:pt x="4358152" y="262170"/>
                    <a:pt x="4341666" y="262170"/>
                  </a:cubicBezTo>
                  <a:lnTo>
                    <a:pt x="29852" y="262170"/>
                  </a:lnTo>
                  <a:cubicBezTo>
                    <a:pt x="21935" y="262170"/>
                    <a:pt x="14342" y="259025"/>
                    <a:pt x="8743" y="253427"/>
                  </a:cubicBezTo>
                  <a:cubicBezTo>
                    <a:pt x="3145" y="247829"/>
                    <a:pt x="0" y="240236"/>
                    <a:pt x="0" y="232318"/>
                  </a:cubicBezTo>
                  <a:lnTo>
                    <a:pt x="0" y="29852"/>
                  </a:lnTo>
                  <a:cubicBezTo>
                    <a:pt x="0" y="21935"/>
                    <a:pt x="3145" y="14342"/>
                    <a:pt x="8743" y="8743"/>
                  </a:cubicBezTo>
                  <a:cubicBezTo>
                    <a:pt x="14342" y="3145"/>
                    <a:pt x="21935" y="0"/>
                    <a:pt x="298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5E1DA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371517" cy="300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782876" y="550667"/>
            <a:ext cx="12112509" cy="8707633"/>
          </a:xfrm>
          <a:custGeom>
            <a:avLst/>
            <a:gdLst/>
            <a:ahLst/>
            <a:cxnLst/>
            <a:rect r="r" b="b" t="t" l="l"/>
            <a:pathLst>
              <a:path h="8707633" w="12112509">
                <a:moveTo>
                  <a:pt x="0" y="0"/>
                </a:moveTo>
                <a:lnTo>
                  <a:pt x="12112510" y="0"/>
                </a:lnTo>
                <a:lnTo>
                  <a:pt x="12112510" y="8707633"/>
                </a:lnTo>
                <a:lnTo>
                  <a:pt x="0" y="8707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01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3320" y="820562"/>
            <a:ext cx="645697" cy="645697"/>
          </a:xfrm>
          <a:custGeom>
            <a:avLst/>
            <a:gdLst/>
            <a:ahLst/>
            <a:cxnLst/>
            <a:rect r="r" b="b" t="t" l="l"/>
            <a:pathLst>
              <a:path h="645697" w="645697">
                <a:moveTo>
                  <a:pt x="0" y="0"/>
                </a:moveTo>
                <a:lnTo>
                  <a:pt x="645698" y="0"/>
                </a:lnTo>
                <a:lnTo>
                  <a:pt x="645698" y="645698"/>
                </a:lnTo>
                <a:lnTo>
                  <a:pt x="0" y="6456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28665" y="2661315"/>
            <a:ext cx="14481442" cy="4222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59"/>
              </a:lnSpc>
            </a:pPr>
            <a:r>
              <a:rPr lang="en-US" sz="14508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MARKETING WITH EMPATHY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00612" y="882426"/>
            <a:ext cx="3755168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Christopher Gefvert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8665" y="7067557"/>
            <a:ext cx="8299052" cy="1706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E5E1DA"/>
                </a:solidFill>
                <a:latin typeface="Poppins"/>
                <a:ea typeface="Poppins"/>
                <a:cs typeface="Poppins"/>
                <a:sym typeface="Poppins"/>
              </a:rPr>
              <a:t>Connecting with Families and Growing Your Practice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4983476">
            <a:off x="-2892749" y="-954371"/>
            <a:ext cx="7674102" cy="8229600"/>
          </a:xfrm>
          <a:custGeom>
            <a:avLst/>
            <a:gdLst/>
            <a:ahLst/>
            <a:cxnLst/>
            <a:rect r="r" b="b" t="t" l="l"/>
            <a:pathLst>
              <a:path h="8229600" w="7674102">
                <a:moveTo>
                  <a:pt x="0" y="8229600"/>
                </a:moveTo>
                <a:lnTo>
                  <a:pt x="7674102" y="8229600"/>
                </a:lnTo>
                <a:lnTo>
                  <a:pt x="7674102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372182" y="7222393"/>
            <a:ext cx="6195600" cy="3384081"/>
          </a:xfrm>
          <a:custGeom>
            <a:avLst/>
            <a:gdLst/>
            <a:ahLst/>
            <a:cxnLst/>
            <a:rect r="r" b="b" t="t" l="l"/>
            <a:pathLst>
              <a:path h="3384081" w="6195600">
                <a:moveTo>
                  <a:pt x="0" y="0"/>
                </a:moveTo>
                <a:lnTo>
                  <a:pt x="6195601" y="0"/>
                </a:lnTo>
                <a:lnTo>
                  <a:pt x="6195601" y="3384081"/>
                </a:lnTo>
                <a:lnTo>
                  <a:pt x="0" y="3384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50" t="0" r="0" b="-143185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26837" y="3132575"/>
            <a:ext cx="4235898" cy="6209424"/>
            <a:chOff x="0" y="0"/>
            <a:chExt cx="656251" cy="9620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6251" cy="962002"/>
            </a:xfrm>
            <a:custGeom>
              <a:avLst/>
              <a:gdLst/>
              <a:ahLst/>
              <a:cxnLst/>
              <a:rect r="r" b="b" t="t" l="l"/>
              <a:pathLst>
                <a:path h="962002" w="656251">
                  <a:moveTo>
                    <a:pt x="42037" y="0"/>
                  </a:moveTo>
                  <a:lnTo>
                    <a:pt x="614215" y="0"/>
                  </a:lnTo>
                  <a:cubicBezTo>
                    <a:pt x="625363" y="0"/>
                    <a:pt x="636056" y="4429"/>
                    <a:pt x="643939" y="12312"/>
                  </a:cubicBezTo>
                  <a:cubicBezTo>
                    <a:pt x="651823" y="20196"/>
                    <a:pt x="656251" y="30888"/>
                    <a:pt x="656251" y="42037"/>
                  </a:cubicBezTo>
                  <a:lnTo>
                    <a:pt x="656251" y="919965"/>
                  </a:lnTo>
                  <a:cubicBezTo>
                    <a:pt x="656251" y="943182"/>
                    <a:pt x="637431" y="962002"/>
                    <a:pt x="614215" y="962002"/>
                  </a:cubicBezTo>
                  <a:lnTo>
                    <a:pt x="42037" y="962002"/>
                  </a:lnTo>
                  <a:cubicBezTo>
                    <a:pt x="30888" y="962002"/>
                    <a:pt x="20196" y="957573"/>
                    <a:pt x="12312" y="949690"/>
                  </a:cubicBezTo>
                  <a:cubicBezTo>
                    <a:pt x="4429" y="941807"/>
                    <a:pt x="0" y="931114"/>
                    <a:pt x="0" y="919965"/>
                  </a:cubicBezTo>
                  <a:lnTo>
                    <a:pt x="0" y="42037"/>
                  </a:lnTo>
                  <a:cubicBezTo>
                    <a:pt x="0" y="30888"/>
                    <a:pt x="4429" y="20196"/>
                    <a:pt x="12312" y="12312"/>
                  </a:cubicBezTo>
                  <a:cubicBezTo>
                    <a:pt x="20196" y="4429"/>
                    <a:pt x="30888" y="0"/>
                    <a:pt x="42037" y="0"/>
                  </a:cubicBezTo>
                  <a:close/>
                </a:path>
              </a:pathLst>
            </a:custGeom>
            <a:blipFill>
              <a:blip r:embed="rId4"/>
              <a:stretch>
                <a:fillRect l="-61901" t="0" r="-6190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550652" y="3132575"/>
            <a:ext cx="6188862" cy="2961051"/>
            <a:chOff x="0" y="0"/>
            <a:chExt cx="1629988" cy="779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9988" cy="779865"/>
            </a:xfrm>
            <a:custGeom>
              <a:avLst/>
              <a:gdLst/>
              <a:ahLst/>
              <a:cxnLst/>
              <a:rect r="r" b="b" t="t" l="l"/>
              <a:pathLst>
                <a:path h="779865" w="1629988">
                  <a:moveTo>
                    <a:pt x="25019" y="0"/>
                  </a:moveTo>
                  <a:lnTo>
                    <a:pt x="1604970" y="0"/>
                  </a:lnTo>
                  <a:cubicBezTo>
                    <a:pt x="1611605" y="0"/>
                    <a:pt x="1617969" y="2636"/>
                    <a:pt x="1622661" y="7328"/>
                  </a:cubicBezTo>
                  <a:cubicBezTo>
                    <a:pt x="1627353" y="12020"/>
                    <a:pt x="1629988" y="18383"/>
                    <a:pt x="1629988" y="25019"/>
                  </a:cubicBezTo>
                  <a:lnTo>
                    <a:pt x="1629988" y="754846"/>
                  </a:lnTo>
                  <a:cubicBezTo>
                    <a:pt x="1629988" y="761482"/>
                    <a:pt x="1627353" y="767845"/>
                    <a:pt x="1622661" y="772537"/>
                  </a:cubicBezTo>
                  <a:cubicBezTo>
                    <a:pt x="1617969" y="777229"/>
                    <a:pt x="1611605" y="779865"/>
                    <a:pt x="1604970" y="779865"/>
                  </a:cubicBezTo>
                  <a:lnTo>
                    <a:pt x="25019" y="779865"/>
                  </a:lnTo>
                  <a:cubicBezTo>
                    <a:pt x="18383" y="779865"/>
                    <a:pt x="12020" y="777229"/>
                    <a:pt x="7328" y="772537"/>
                  </a:cubicBezTo>
                  <a:cubicBezTo>
                    <a:pt x="2636" y="767845"/>
                    <a:pt x="0" y="761482"/>
                    <a:pt x="0" y="754846"/>
                  </a:cubicBezTo>
                  <a:lnTo>
                    <a:pt x="0" y="25019"/>
                  </a:lnTo>
                  <a:cubicBezTo>
                    <a:pt x="0" y="18383"/>
                    <a:pt x="2636" y="12020"/>
                    <a:pt x="7328" y="7328"/>
                  </a:cubicBezTo>
                  <a:cubicBezTo>
                    <a:pt x="12020" y="2636"/>
                    <a:pt x="18383" y="0"/>
                    <a:pt x="25019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9988" cy="817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50652" y="6380949"/>
            <a:ext cx="6188862" cy="3316520"/>
            <a:chOff x="0" y="0"/>
            <a:chExt cx="1629988" cy="8734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29988" cy="873487"/>
            </a:xfrm>
            <a:custGeom>
              <a:avLst/>
              <a:gdLst/>
              <a:ahLst/>
              <a:cxnLst/>
              <a:rect r="r" b="b" t="t" l="l"/>
              <a:pathLst>
                <a:path h="873487" w="1629988">
                  <a:moveTo>
                    <a:pt x="25019" y="0"/>
                  </a:moveTo>
                  <a:lnTo>
                    <a:pt x="1604970" y="0"/>
                  </a:lnTo>
                  <a:cubicBezTo>
                    <a:pt x="1611605" y="0"/>
                    <a:pt x="1617969" y="2636"/>
                    <a:pt x="1622661" y="7328"/>
                  </a:cubicBezTo>
                  <a:cubicBezTo>
                    <a:pt x="1627353" y="12020"/>
                    <a:pt x="1629988" y="18383"/>
                    <a:pt x="1629988" y="25019"/>
                  </a:cubicBezTo>
                  <a:lnTo>
                    <a:pt x="1629988" y="848468"/>
                  </a:lnTo>
                  <a:cubicBezTo>
                    <a:pt x="1629988" y="855103"/>
                    <a:pt x="1627353" y="861467"/>
                    <a:pt x="1622661" y="866159"/>
                  </a:cubicBezTo>
                  <a:cubicBezTo>
                    <a:pt x="1617969" y="870851"/>
                    <a:pt x="1611605" y="873487"/>
                    <a:pt x="1604970" y="873487"/>
                  </a:cubicBezTo>
                  <a:lnTo>
                    <a:pt x="25019" y="873487"/>
                  </a:lnTo>
                  <a:cubicBezTo>
                    <a:pt x="18383" y="873487"/>
                    <a:pt x="12020" y="870851"/>
                    <a:pt x="7328" y="866159"/>
                  </a:cubicBezTo>
                  <a:cubicBezTo>
                    <a:pt x="2636" y="861467"/>
                    <a:pt x="0" y="855103"/>
                    <a:pt x="0" y="848468"/>
                  </a:cubicBezTo>
                  <a:lnTo>
                    <a:pt x="0" y="25019"/>
                  </a:lnTo>
                  <a:cubicBezTo>
                    <a:pt x="0" y="18383"/>
                    <a:pt x="2636" y="12020"/>
                    <a:pt x="7328" y="7328"/>
                  </a:cubicBezTo>
                  <a:cubicBezTo>
                    <a:pt x="12020" y="2636"/>
                    <a:pt x="18383" y="0"/>
                    <a:pt x="25019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629988" cy="911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548485" y="3132575"/>
            <a:ext cx="6188862" cy="2961051"/>
            <a:chOff x="0" y="0"/>
            <a:chExt cx="1629988" cy="7798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29988" cy="779865"/>
            </a:xfrm>
            <a:custGeom>
              <a:avLst/>
              <a:gdLst/>
              <a:ahLst/>
              <a:cxnLst/>
              <a:rect r="r" b="b" t="t" l="l"/>
              <a:pathLst>
                <a:path h="779865" w="1629988">
                  <a:moveTo>
                    <a:pt x="25019" y="0"/>
                  </a:moveTo>
                  <a:lnTo>
                    <a:pt x="1604970" y="0"/>
                  </a:lnTo>
                  <a:cubicBezTo>
                    <a:pt x="1611605" y="0"/>
                    <a:pt x="1617969" y="2636"/>
                    <a:pt x="1622661" y="7328"/>
                  </a:cubicBezTo>
                  <a:cubicBezTo>
                    <a:pt x="1627353" y="12020"/>
                    <a:pt x="1629988" y="18383"/>
                    <a:pt x="1629988" y="25019"/>
                  </a:cubicBezTo>
                  <a:lnTo>
                    <a:pt x="1629988" y="754846"/>
                  </a:lnTo>
                  <a:cubicBezTo>
                    <a:pt x="1629988" y="761482"/>
                    <a:pt x="1627353" y="767845"/>
                    <a:pt x="1622661" y="772537"/>
                  </a:cubicBezTo>
                  <a:cubicBezTo>
                    <a:pt x="1617969" y="777229"/>
                    <a:pt x="1611605" y="779865"/>
                    <a:pt x="1604970" y="779865"/>
                  </a:cubicBezTo>
                  <a:lnTo>
                    <a:pt x="25019" y="779865"/>
                  </a:lnTo>
                  <a:cubicBezTo>
                    <a:pt x="18383" y="779865"/>
                    <a:pt x="12020" y="777229"/>
                    <a:pt x="7328" y="772537"/>
                  </a:cubicBezTo>
                  <a:cubicBezTo>
                    <a:pt x="2636" y="767845"/>
                    <a:pt x="0" y="761482"/>
                    <a:pt x="0" y="754846"/>
                  </a:cubicBezTo>
                  <a:lnTo>
                    <a:pt x="0" y="25019"/>
                  </a:lnTo>
                  <a:cubicBezTo>
                    <a:pt x="0" y="18383"/>
                    <a:pt x="2636" y="12020"/>
                    <a:pt x="7328" y="7328"/>
                  </a:cubicBezTo>
                  <a:cubicBezTo>
                    <a:pt x="12020" y="2636"/>
                    <a:pt x="18383" y="0"/>
                    <a:pt x="25019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629988" cy="817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548485" y="6380949"/>
            <a:ext cx="6188862" cy="3316520"/>
            <a:chOff x="0" y="0"/>
            <a:chExt cx="1629988" cy="8734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629988" cy="873487"/>
            </a:xfrm>
            <a:custGeom>
              <a:avLst/>
              <a:gdLst/>
              <a:ahLst/>
              <a:cxnLst/>
              <a:rect r="r" b="b" t="t" l="l"/>
              <a:pathLst>
                <a:path h="873487" w="1629988">
                  <a:moveTo>
                    <a:pt x="25019" y="0"/>
                  </a:moveTo>
                  <a:lnTo>
                    <a:pt x="1604970" y="0"/>
                  </a:lnTo>
                  <a:cubicBezTo>
                    <a:pt x="1611605" y="0"/>
                    <a:pt x="1617969" y="2636"/>
                    <a:pt x="1622661" y="7328"/>
                  </a:cubicBezTo>
                  <a:cubicBezTo>
                    <a:pt x="1627353" y="12020"/>
                    <a:pt x="1629988" y="18383"/>
                    <a:pt x="1629988" y="25019"/>
                  </a:cubicBezTo>
                  <a:lnTo>
                    <a:pt x="1629988" y="848468"/>
                  </a:lnTo>
                  <a:cubicBezTo>
                    <a:pt x="1629988" y="855103"/>
                    <a:pt x="1627353" y="861467"/>
                    <a:pt x="1622661" y="866159"/>
                  </a:cubicBezTo>
                  <a:cubicBezTo>
                    <a:pt x="1617969" y="870851"/>
                    <a:pt x="1611605" y="873487"/>
                    <a:pt x="1604970" y="873487"/>
                  </a:cubicBezTo>
                  <a:lnTo>
                    <a:pt x="25019" y="873487"/>
                  </a:lnTo>
                  <a:cubicBezTo>
                    <a:pt x="18383" y="873487"/>
                    <a:pt x="12020" y="870851"/>
                    <a:pt x="7328" y="866159"/>
                  </a:cubicBezTo>
                  <a:cubicBezTo>
                    <a:pt x="2636" y="861467"/>
                    <a:pt x="0" y="855103"/>
                    <a:pt x="0" y="848468"/>
                  </a:cubicBezTo>
                  <a:lnTo>
                    <a:pt x="0" y="25019"/>
                  </a:lnTo>
                  <a:cubicBezTo>
                    <a:pt x="0" y="18383"/>
                    <a:pt x="2636" y="12020"/>
                    <a:pt x="7328" y="7328"/>
                  </a:cubicBezTo>
                  <a:cubicBezTo>
                    <a:pt x="12020" y="2636"/>
                    <a:pt x="18383" y="0"/>
                    <a:pt x="25019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629988" cy="9115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944302" y="4112215"/>
            <a:ext cx="5445149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Parents are the ones searching for providers, scheduling appointments, and making decisions about their child’s health.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4302" y="3502991"/>
            <a:ext cx="5445149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Parents Are the Decision-Makers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888099" y="708021"/>
            <a:ext cx="12651836" cy="145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b="true" sz="5000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WHY EMPATHY MATTERS IN PEDIATRIC HEALTHCARE MARKETING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4302" y="7751114"/>
            <a:ext cx="5520552" cy="155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These emotions are at the forefront of their experience, and if your marketing doesn’t acknowledge them, you risk coming across as cold or detached.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44302" y="6751365"/>
            <a:ext cx="5445149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Caregivers Feel Helpless—Acknowledge That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942135" y="4539781"/>
            <a:ext cx="5595955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They assume you have the medical expertise to treat their child’s illness or injury. But expertise alone isn’t enough to stand out.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942135" y="3502991"/>
            <a:ext cx="5445149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Parents Are Seeking More Than Medical Expertise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942135" y="7360589"/>
            <a:ext cx="5445149" cy="155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Trust isn’t built in a single interaction, it’s the result of consistent, empathetic communication over time. And in pediatric healthcare, trust is everything.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942135" y="6751365"/>
            <a:ext cx="5445149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Building Trust with Families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4983476">
            <a:off x="-1759021" y="6686033"/>
            <a:ext cx="7674102" cy="8229600"/>
          </a:xfrm>
          <a:custGeom>
            <a:avLst/>
            <a:gdLst/>
            <a:ahLst/>
            <a:cxnLst/>
            <a:rect r="r" b="b" t="t" l="l"/>
            <a:pathLst>
              <a:path h="8229600" w="7674102">
                <a:moveTo>
                  <a:pt x="0" y="8229600"/>
                </a:moveTo>
                <a:lnTo>
                  <a:pt x="7674102" y="8229600"/>
                </a:lnTo>
                <a:lnTo>
                  <a:pt x="7674102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372182" y="7222393"/>
            <a:ext cx="6195600" cy="3384081"/>
          </a:xfrm>
          <a:custGeom>
            <a:avLst/>
            <a:gdLst/>
            <a:ahLst/>
            <a:cxnLst/>
            <a:rect r="r" b="b" t="t" l="l"/>
            <a:pathLst>
              <a:path h="3384081" w="6195600">
                <a:moveTo>
                  <a:pt x="0" y="0"/>
                </a:moveTo>
                <a:lnTo>
                  <a:pt x="6195601" y="0"/>
                </a:lnTo>
                <a:lnTo>
                  <a:pt x="6195601" y="3384081"/>
                </a:lnTo>
                <a:lnTo>
                  <a:pt x="0" y="3384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50" t="0" r="0" b="-143185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26837" y="3132575"/>
            <a:ext cx="4235898" cy="6209424"/>
            <a:chOff x="0" y="0"/>
            <a:chExt cx="656251" cy="9620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6251" cy="962002"/>
            </a:xfrm>
            <a:custGeom>
              <a:avLst/>
              <a:gdLst/>
              <a:ahLst/>
              <a:cxnLst/>
              <a:rect r="r" b="b" t="t" l="l"/>
              <a:pathLst>
                <a:path h="962002" w="656251">
                  <a:moveTo>
                    <a:pt x="42037" y="0"/>
                  </a:moveTo>
                  <a:lnTo>
                    <a:pt x="614215" y="0"/>
                  </a:lnTo>
                  <a:cubicBezTo>
                    <a:pt x="625363" y="0"/>
                    <a:pt x="636056" y="4429"/>
                    <a:pt x="643939" y="12312"/>
                  </a:cubicBezTo>
                  <a:cubicBezTo>
                    <a:pt x="651823" y="20196"/>
                    <a:pt x="656251" y="30888"/>
                    <a:pt x="656251" y="42037"/>
                  </a:cubicBezTo>
                  <a:lnTo>
                    <a:pt x="656251" y="919965"/>
                  </a:lnTo>
                  <a:cubicBezTo>
                    <a:pt x="656251" y="943182"/>
                    <a:pt x="637431" y="962002"/>
                    <a:pt x="614215" y="962002"/>
                  </a:cubicBezTo>
                  <a:lnTo>
                    <a:pt x="42037" y="962002"/>
                  </a:lnTo>
                  <a:cubicBezTo>
                    <a:pt x="30888" y="962002"/>
                    <a:pt x="20196" y="957573"/>
                    <a:pt x="12312" y="949690"/>
                  </a:cubicBezTo>
                  <a:cubicBezTo>
                    <a:pt x="4429" y="941807"/>
                    <a:pt x="0" y="931114"/>
                    <a:pt x="0" y="919965"/>
                  </a:cubicBezTo>
                  <a:lnTo>
                    <a:pt x="0" y="42037"/>
                  </a:lnTo>
                  <a:cubicBezTo>
                    <a:pt x="0" y="30888"/>
                    <a:pt x="4429" y="20196"/>
                    <a:pt x="12312" y="12312"/>
                  </a:cubicBezTo>
                  <a:cubicBezTo>
                    <a:pt x="20196" y="4429"/>
                    <a:pt x="30888" y="0"/>
                    <a:pt x="42037" y="0"/>
                  </a:cubicBezTo>
                  <a:close/>
                </a:path>
              </a:pathLst>
            </a:custGeom>
            <a:blipFill>
              <a:blip r:embed="rId4"/>
              <a:stretch>
                <a:fillRect l="-75282" t="0" r="-45569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550652" y="3132575"/>
            <a:ext cx="6188862" cy="2961051"/>
            <a:chOff x="0" y="0"/>
            <a:chExt cx="1629988" cy="779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9988" cy="779865"/>
            </a:xfrm>
            <a:custGeom>
              <a:avLst/>
              <a:gdLst/>
              <a:ahLst/>
              <a:cxnLst/>
              <a:rect r="r" b="b" t="t" l="l"/>
              <a:pathLst>
                <a:path h="779865" w="1629988">
                  <a:moveTo>
                    <a:pt x="25019" y="0"/>
                  </a:moveTo>
                  <a:lnTo>
                    <a:pt x="1604970" y="0"/>
                  </a:lnTo>
                  <a:cubicBezTo>
                    <a:pt x="1611605" y="0"/>
                    <a:pt x="1617969" y="2636"/>
                    <a:pt x="1622661" y="7328"/>
                  </a:cubicBezTo>
                  <a:cubicBezTo>
                    <a:pt x="1627353" y="12020"/>
                    <a:pt x="1629988" y="18383"/>
                    <a:pt x="1629988" y="25019"/>
                  </a:cubicBezTo>
                  <a:lnTo>
                    <a:pt x="1629988" y="754846"/>
                  </a:lnTo>
                  <a:cubicBezTo>
                    <a:pt x="1629988" y="761482"/>
                    <a:pt x="1627353" y="767845"/>
                    <a:pt x="1622661" y="772537"/>
                  </a:cubicBezTo>
                  <a:cubicBezTo>
                    <a:pt x="1617969" y="777229"/>
                    <a:pt x="1611605" y="779865"/>
                    <a:pt x="1604970" y="779865"/>
                  </a:cubicBezTo>
                  <a:lnTo>
                    <a:pt x="25019" y="779865"/>
                  </a:lnTo>
                  <a:cubicBezTo>
                    <a:pt x="18383" y="779865"/>
                    <a:pt x="12020" y="777229"/>
                    <a:pt x="7328" y="772537"/>
                  </a:cubicBezTo>
                  <a:cubicBezTo>
                    <a:pt x="2636" y="767845"/>
                    <a:pt x="0" y="761482"/>
                    <a:pt x="0" y="754846"/>
                  </a:cubicBezTo>
                  <a:lnTo>
                    <a:pt x="0" y="25019"/>
                  </a:lnTo>
                  <a:cubicBezTo>
                    <a:pt x="0" y="18383"/>
                    <a:pt x="2636" y="12020"/>
                    <a:pt x="7328" y="7328"/>
                  </a:cubicBezTo>
                  <a:cubicBezTo>
                    <a:pt x="12020" y="2636"/>
                    <a:pt x="18383" y="0"/>
                    <a:pt x="25019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9988" cy="817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548485" y="3132575"/>
            <a:ext cx="6188862" cy="5033187"/>
            <a:chOff x="0" y="0"/>
            <a:chExt cx="1629988" cy="132561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29988" cy="1325613"/>
            </a:xfrm>
            <a:custGeom>
              <a:avLst/>
              <a:gdLst/>
              <a:ahLst/>
              <a:cxnLst/>
              <a:rect r="r" b="b" t="t" l="l"/>
              <a:pathLst>
                <a:path h="1325613" w="1629988">
                  <a:moveTo>
                    <a:pt x="25019" y="0"/>
                  </a:moveTo>
                  <a:lnTo>
                    <a:pt x="1604970" y="0"/>
                  </a:lnTo>
                  <a:cubicBezTo>
                    <a:pt x="1611605" y="0"/>
                    <a:pt x="1617969" y="2636"/>
                    <a:pt x="1622661" y="7328"/>
                  </a:cubicBezTo>
                  <a:cubicBezTo>
                    <a:pt x="1627353" y="12020"/>
                    <a:pt x="1629988" y="18383"/>
                    <a:pt x="1629988" y="25019"/>
                  </a:cubicBezTo>
                  <a:lnTo>
                    <a:pt x="1629988" y="1300594"/>
                  </a:lnTo>
                  <a:cubicBezTo>
                    <a:pt x="1629988" y="1307230"/>
                    <a:pt x="1627353" y="1313593"/>
                    <a:pt x="1622661" y="1318285"/>
                  </a:cubicBezTo>
                  <a:cubicBezTo>
                    <a:pt x="1617969" y="1322977"/>
                    <a:pt x="1611605" y="1325613"/>
                    <a:pt x="1604970" y="1325613"/>
                  </a:cubicBezTo>
                  <a:lnTo>
                    <a:pt x="25019" y="1325613"/>
                  </a:lnTo>
                  <a:cubicBezTo>
                    <a:pt x="18383" y="1325613"/>
                    <a:pt x="12020" y="1322977"/>
                    <a:pt x="7328" y="1318285"/>
                  </a:cubicBezTo>
                  <a:cubicBezTo>
                    <a:pt x="2636" y="1313593"/>
                    <a:pt x="0" y="1307230"/>
                    <a:pt x="0" y="1300594"/>
                  </a:cubicBezTo>
                  <a:lnTo>
                    <a:pt x="0" y="25019"/>
                  </a:lnTo>
                  <a:cubicBezTo>
                    <a:pt x="0" y="18383"/>
                    <a:pt x="2636" y="12020"/>
                    <a:pt x="7328" y="7328"/>
                  </a:cubicBezTo>
                  <a:cubicBezTo>
                    <a:pt x="12020" y="2636"/>
                    <a:pt x="18383" y="0"/>
                    <a:pt x="25019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629988" cy="1363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944302" y="4112215"/>
            <a:ext cx="5445149" cy="155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Empathy creates a positive feedback loop: The more parents trust you, the more they engage. And the more they engage, the better care you can provide.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44302" y="3502991"/>
            <a:ext cx="5445149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Empathy Improves Outcomes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88099" y="708021"/>
            <a:ext cx="12651836" cy="145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b="true" sz="5000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WHY EMPATHY MATTERS IN PEDIATRIC HEALTHCARE MARKETING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42135" y="4112215"/>
            <a:ext cx="5595955" cy="3506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Empathetic marketing sets you apart by showing families that your practice isn’t just about medicine.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It’s about relationships. 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It’s about understanding what they’re going through and making them feel supported every step of the way.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42135" y="3502991"/>
            <a:ext cx="5445149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Differentiating Your Practice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06861" y="2645563"/>
            <a:ext cx="13745171" cy="10034901"/>
          </a:xfrm>
          <a:custGeom>
            <a:avLst/>
            <a:gdLst/>
            <a:ahLst/>
            <a:cxnLst/>
            <a:rect r="r" b="b" t="t" l="l"/>
            <a:pathLst>
              <a:path h="10034901" w="13745171">
                <a:moveTo>
                  <a:pt x="0" y="0"/>
                </a:moveTo>
                <a:lnTo>
                  <a:pt x="13745171" y="0"/>
                </a:lnTo>
                <a:lnTo>
                  <a:pt x="13745171" y="10034902"/>
                </a:lnTo>
                <a:lnTo>
                  <a:pt x="0" y="10034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" t="0" r="-5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435387" y="502311"/>
            <a:ext cx="6823913" cy="1432783"/>
            <a:chOff x="0" y="0"/>
            <a:chExt cx="1797245" cy="3773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97245" cy="377359"/>
            </a:xfrm>
            <a:custGeom>
              <a:avLst/>
              <a:gdLst/>
              <a:ahLst/>
              <a:cxnLst/>
              <a:rect r="r" b="b" t="t" l="l"/>
              <a:pathLst>
                <a:path h="377359" w="1797245">
                  <a:moveTo>
                    <a:pt x="68072" y="0"/>
                  </a:moveTo>
                  <a:lnTo>
                    <a:pt x="1729173" y="0"/>
                  </a:lnTo>
                  <a:cubicBezTo>
                    <a:pt x="1766768" y="0"/>
                    <a:pt x="1797245" y="30477"/>
                    <a:pt x="1797245" y="68072"/>
                  </a:cubicBezTo>
                  <a:lnTo>
                    <a:pt x="1797245" y="309287"/>
                  </a:lnTo>
                  <a:cubicBezTo>
                    <a:pt x="1797245" y="346882"/>
                    <a:pt x="1766768" y="377359"/>
                    <a:pt x="1729173" y="377359"/>
                  </a:cubicBezTo>
                  <a:lnTo>
                    <a:pt x="68072" y="377359"/>
                  </a:lnTo>
                  <a:cubicBezTo>
                    <a:pt x="30477" y="377359"/>
                    <a:pt x="0" y="346882"/>
                    <a:pt x="0" y="309287"/>
                  </a:cubicBezTo>
                  <a:lnTo>
                    <a:pt x="0" y="68072"/>
                  </a:lnTo>
                  <a:cubicBezTo>
                    <a:pt x="0" y="30477"/>
                    <a:pt x="30477" y="0"/>
                    <a:pt x="6807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FBF9F1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797245" cy="4154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633090" y="2456061"/>
            <a:ext cx="6823913" cy="839660"/>
            <a:chOff x="0" y="0"/>
            <a:chExt cx="1797245" cy="22114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97245" cy="221145"/>
            </a:xfrm>
            <a:custGeom>
              <a:avLst/>
              <a:gdLst/>
              <a:ahLst/>
              <a:cxnLst/>
              <a:rect r="r" b="b" t="t" l="l"/>
              <a:pathLst>
                <a:path h="221145" w="1797245">
                  <a:moveTo>
                    <a:pt x="68072" y="0"/>
                  </a:moveTo>
                  <a:lnTo>
                    <a:pt x="1729173" y="0"/>
                  </a:lnTo>
                  <a:cubicBezTo>
                    <a:pt x="1766768" y="0"/>
                    <a:pt x="1797245" y="30477"/>
                    <a:pt x="1797245" y="68072"/>
                  </a:cubicBezTo>
                  <a:lnTo>
                    <a:pt x="1797245" y="153073"/>
                  </a:lnTo>
                  <a:cubicBezTo>
                    <a:pt x="1797245" y="190668"/>
                    <a:pt x="1766768" y="221145"/>
                    <a:pt x="1729173" y="221145"/>
                  </a:cubicBezTo>
                  <a:lnTo>
                    <a:pt x="68072" y="221145"/>
                  </a:lnTo>
                  <a:cubicBezTo>
                    <a:pt x="30477" y="221145"/>
                    <a:pt x="0" y="190668"/>
                    <a:pt x="0" y="153073"/>
                  </a:cubicBezTo>
                  <a:lnTo>
                    <a:pt x="0" y="68072"/>
                  </a:lnTo>
                  <a:cubicBezTo>
                    <a:pt x="0" y="30477"/>
                    <a:pt x="30477" y="0"/>
                    <a:pt x="6807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E5E1DA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97245" cy="2592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633090" y="3489505"/>
            <a:ext cx="6823913" cy="2112056"/>
            <a:chOff x="0" y="0"/>
            <a:chExt cx="1797245" cy="5562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97245" cy="556262"/>
            </a:xfrm>
            <a:custGeom>
              <a:avLst/>
              <a:gdLst/>
              <a:ahLst/>
              <a:cxnLst/>
              <a:rect r="r" b="b" t="t" l="l"/>
              <a:pathLst>
                <a:path h="556262" w="1797245">
                  <a:moveTo>
                    <a:pt x="22691" y="0"/>
                  </a:moveTo>
                  <a:lnTo>
                    <a:pt x="1774554" y="0"/>
                  </a:lnTo>
                  <a:cubicBezTo>
                    <a:pt x="1787086" y="0"/>
                    <a:pt x="1797245" y="10159"/>
                    <a:pt x="1797245" y="22691"/>
                  </a:cubicBezTo>
                  <a:lnTo>
                    <a:pt x="1797245" y="533571"/>
                  </a:lnTo>
                  <a:cubicBezTo>
                    <a:pt x="1797245" y="546103"/>
                    <a:pt x="1787086" y="556262"/>
                    <a:pt x="1774554" y="556262"/>
                  </a:cubicBezTo>
                  <a:lnTo>
                    <a:pt x="22691" y="556262"/>
                  </a:lnTo>
                  <a:cubicBezTo>
                    <a:pt x="10159" y="556262"/>
                    <a:pt x="0" y="546103"/>
                    <a:pt x="0" y="533571"/>
                  </a:cubicBezTo>
                  <a:lnTo>
                    <a:pt x="0" y="22691"/>
                  </a:lnTo>
                  <a:cubicBezTo>
                    <a:pt x="0" y="10159"/>
                    <a:pt x="10159" y="0"/>
                    <a:pt x="22691" y="0"/>
                  </a:cubicBezTo>
                  <a:close/>
                </a:path>
              </a:pathLst>
            </a:custGeom>
            <a:solidFill>
              <a:srgbClr val="FBF9F1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797245" cy="594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830997" y="6287361"/>
            <a:ext cx="6823913" cy="839660"/>
            <a:chOff x="0" y="0"/>
            <a:chExt cx="1797245" cy="22114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97245" cy="221145"/>
            </a:xfrm>
            <a:custGeom>
              <a:avLst/>
              <a:gdLst/>
              <a:ahLst/>
              <a:cxnLst/>
              <a:rect r="r" b="b" t="t" l="l"/>
              <a:pathLst>
                <a:path h="221145" w="1797245">
                  <a:moveTo>
                    <a:pt x="68072" y="0"/>
                  </a:moveTo>
                  <a:lnTo>
                    <a:pt x="1729173" y="0"/>
                  </a:lnTo>
                  <a:cubicBezTo>
                    <a:pt x="1766768" y="0"/>
                    <a:pt x="1797245" y="30477"/>
                    <a:pt x="1797245" y="68072"/>
                  </a:cubicBezTo>
                  <a:lnTo>
                    <a:pt x="1797245" y="153073"/>
                  </a:lnTo>
                  <a:cubicBezTo>
                    <a:pt x="1797245" y="190668"/>
                    <a:pt x="1766768" y="221145"/>
                    <a:pt x="1729173" y="221145"/>
                  </a:cubicBezTo>
                  <a:lnTo>
                    <a:pt x="68072" y="221145"/>
                  </a:lnTo>
                  <a:cubicBezTo>
                    <a:pt x="30477" y="221145"/>
                    <a:pt x="0" y="190668"/>
                    <a:pt x="0" y="153073"/>
                  </a:cubicBezTo>
                  <a:lnTo>
                    <a:pt x="0" y="68072"/>
                  </a:lnTo>
                  <a:cubicBezTo>
                    <a:pt x="0" y="30477"/>
                    <a:pt x="30477" y="0"/>
                    <a:pt x="6807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FBF9F1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797245" cy="2592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830997" y="7320805"/>
            <a:ext cx="6823913" cy="2112056"/>
            <a:chOff x="0" y="0"/>
            <a:chExt cx="1797245" cy="55626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97245" cy="556262"/>
            </a:xfrm>
            <a:custGeom>
              <a:avLst/>
              <a:gdLst/>
              <a:ahLst/>
              <a:cxnLst/>
              <a:rect r="r" b="b" t="t" l="l"/>
              <a:pathLst>
                <a:path h="556262" w="1797245">
                  <a:moveTo>
                    <a:pt x="22691" y="0"/>
                  </a:moveTo>
                  <a:lnTo>
                    <a:pt x="1774554" y="0"/>
                  </a:lnTo>
                  <a:cubicBezTo>
                    <a:pt x="1787086" y="0"/>
                    <a:pt x="1797245" y="10159"/>
                    <a:pt x="1797245" y="22691"/>
                  </a:cubicBezTo>
                  <a:lnTo>
                    <a:pt x="1797245" y="533571"/>
                  </a:lnTo>
                  <a:cubicBezTo>
                    <a:pt x="1797245" y="546103"/>
                    <a:pt x="1787086" y="556262"/>
                    <a:pt x="1774554" y="556262"/>
                  </a:cubicBezTo>
                  <a:lnTo>
                    <a:pt x="22691" y="556262"/>
                  </a:lnTo>
                  <a:cubicBezTo>
                    <a:pt x="10159" y="556262"/>
                    <a:pt x="0" y="546103"/>
                    <a:pt x="0" y="533571"/>
                  </a:cubicBezTo>
                  <a:lnTo>
                    <a:pt x="0" y="22691"/>
                  </a:lnTo>
                  <a:cubicBezTo>
                    <a:pt x="0" y="10159"/>
                    <a:pt x="10159" y="0"/>
                    <a:pt x="22691" y="0"/>
                  </a:cubicBezTo>
                  <a:close/>
                </a:path>
              </a:pathLst>
            </a:custGeom>
            <a:solidFill>
              <a:srgbClr val="FBF9F1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797245" cy="594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7950446" y="6476864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9633090" y="6287361"/>
            <a:ext cx="6823913" cy="839660"/>
            <a:chOff x="0" y="0"/>
            <a:chExt cx="1797245" cy="22114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797245" cy="221145"/>
            </a:xfrm>
            <a:custGeom>
              <a:avLst/>
              <a:gdLst/>
              <a:ahLst/>
              <a:cxnLst/>
              <a:rect r="r" b="b" t="t" l="l"/>
              <a:pathLst>
                <a:path h="221145" w="1797245">
                  <a:moveTo>
                    <a:pt x="68072" y="0"/>
                  </a:moveTo>
                  <a:lnTo>
                    <a:pt x="1729173" y="0"/>
                  </a:lnTo>
                  <a:cubicBezTo>
                    <a:pt x="1766768" y="0"/>
                    <a:pt x="1797245" y="30477"/>
                    <a:pt x="1797245" y="68072"/>
                  </a:cubicBezTo>
                  <a:lnTo>
                    <a:pt x="1797245" y="153073"/>
                  </a:lnTo>
                  <a:cubicBezTo>
                    <a:pt x="1797245" y="190668"/>
                    <a:pt x="1766768" y="221145"/>
                    <a:pt x="1729173" y="221145"/>
                  </a:cubicBezTo>
                  <a:lnTo>
                    <a:pt x="68072" y="221145"/>
                  </a:lnTo>
                  <a:cubicBezTo>
                    <a:pt x="30477" y="221145"/>
                    <a:pt x="0" y="190668"/>
                    <a:pt x="0" y="153073"/>
                  </a:cubicBezTo>
                  <a:lnTo>
                    <a:pt x="0" y="68072"/>
                  </a:lnTo>
                  <a:cubicBezTo>
                    <a:pt x="0" y="30477"/>
                    <a:pt x="30477" y="0"/>
                    <a:pt x="6807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FBF9F1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797245" cy="2592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633090" y="7320805"/>
            <a:ext cx="6823913" cy="2112056"/>
            <a:chOff x="0" y="0"/>
            <a:chExt cx="1797245" cy="55626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797245" cy="556262"/>
            </a:xfrm>
            <a:custGeom>
              <a:avLst/>
              <a:gdLst/>
              <a:ahLst/>
              <a:cxnLst/>
              <a:rect r="r" b="b" t="t" l="l"/>
              <a:pathLst>
                <a:path h="556262" w="1797245">
                  <a:moveTo>
                    <a:pt x="22691" y="0"/>
                  </a:moveTo>
                  <a:lnTo>
                    <a:pt x="1774554" y="0"/>
                  </a:lnTo>
                  <a:cubicBezTo>
                    <a:pt x="1787086" y="0"/>
                    <a:pt x="1797245" y="10159"/>
                    <a:pt x="1797245" y="22691"/>
                  </a:cubicBezTo>
                  <a:lnTo>
                    <a:pt x="1797245" y="533571"/>
                  </a:lnTo>
                  <a:cubicBezTo>
                    <a:pt x="1797245" y="546103"/>
                    <a:pt x="1787086" y="556262"/>
                    <a:pt x="1774554" y="556262"/>
                  </a:cubicBezTo>
                  <a:lnTo>
                    <a:pt x="22691" y="556262"/>
                  </a:lnTo>
                  <a:cubicBezTo>
                    <a:pt x="10159" y="556262"/>
                    <a:pt x="0" y="546103"/>
                    <a:pt x="0" y="533571"/>
                  </a:cubicBezTo>
                  <a:lnTo>
                    <a:pt x="0" y="22691"/>
                  </a:lnTo>
                  <a:cubicBezTo>
                    <a:pt x="0" y="10159"/>
                    <a:pt x="10159" y="0"/>
                    <a:pt x="22691" y="0"/>
                  </a:cubicBezTo>
                  <a:close/>
                </a:path>
              </a:pathLst>
            </a:custGeom>
            <a:solidFill>
              <a:srgbClr val="FBF9F1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797245" cy="594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5753800" y="6476864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875406" y="709811"/>
            <a:ext cx="5943876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LISTEN TO YOUR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PATIENTS AND FAMILIES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8700" y="620911"/>
            <a:ext cx="9250665" cy="145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PRACTICAL WAYS TO APPLY EMPATHY IN MARKETING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108954" y="2631416"/>
            <a:ext cx="5437601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CALL TRACKING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108954" y="3940061"/>
            <a:ext cx="5872185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 develop effective online marketing strategies using channels like social media, email, and ads to reach potential customers.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306861" y="6462716"/>
            <a:ext cx="5556091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SURVEYS AND FEEDBACK FORMS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306861" y="7771361"/>
            <a:ext cx="5872185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“What’s one thing we could do to improve your experience?”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“What made you choose our practice?”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108954" y="6462716"/>
            <a:ext cx="56448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ACTIVELY LISTEN @ APPOINTMENTS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108954" y="7771361"/>
            <a:ext cx="5872185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“I understand how stressful this must be for you,”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15753800" y="2647850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1830997" y="2456061"/>
            <a:ext cx="6823913" cy="839660"/>
            <a:chOff x="0" y="0"/>
            <a:chExt cx="1797245" cy="22114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797245" cy="221145"/>
            </a:xfrm>
            <a:custGeom>
              <a:avLst/>
              <a:gdLst/>
              <a:ahLst/>
              <a:cxnLst/>
              <a:rect r="r" b="b" t="t" l="l"/>
              <a:pathLst>
                <a:path h="221145" w="1797245">
                  <a:moveTo>
                    <a:pt x="68072" y="0"/>
                  </a:moveTo>
                  <a:lnTo>
                    <a:pt x="1729173" y="0"/>
                  </a:lnTo>
                  <a:cubicBezTo>
                    <a:pt x="1766768" y="0"/>
                    <a:pt x="1797245" y="30477"/>
                    <a:pt x="1797245" y="68072"/>
                  </a:cubicBezTo>
                  <a:lnTo>
                    <a:pt x="1797245" y="153073"/>
                  </a:lnTo>
                  <a:cubicBezTo>
                    <a:pt x="1797245" y="190668"/>
                    <a:pt x="1766768" y="221145"/>
                    <a:pt x="1729173" y="221145"/>
                  </a:cubicBezTo>
                  <a:lnTo>
                    <a:pt x="68072" y="221145"/>
                  </a:lnTo>
                  <a:cubicBezTo>
                    <a:pt x="30477" y="221145"/>
                    <a:pt x="0" y="190668"/>
                    <a:pt x="0" y="153073"/>
                  </a:cubicBezTo>
                  <a:lnTo>
                    <a:pt x="0" y="68072"/>
                  </a:lnTo>
                  <a:cubicBezTo>
                    <a:pt x="0" y="30477"/>
                    <a:pt x="30477" y="0"/>
                    <a:pt x="6807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E5E1DA"/>
              </a:solidFill>
              <a:prstDash val="solid"/>
              <a:round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1797245" cy="2592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830997" y="3489505"/>
            <a:ext cx="6823913" cy="2112056"/>
            <a:chOff x="0" y="0"/>
            <a:chExt cx="1797245" cy="55626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797245" cy="556262"/>
            </a:xfrm>
            <a:custGeom>
              <a:avLst/>
              <a:gdLst/>
              <a:ahLst/>
              <a:cxnLst/>
              <a:rect r="r" b="b" t="t" l="l"/>
              <a:pathLst>
                <a:path h="556262" w="1797245">
                  <a:moveTo>
                    <a:pt x="22691" y="0"/>
                  </a:moveTo>
                  <a:lnTo>
                    <a:pt x="1774554" y="0"/>
                  </a:lnTo>
                  <a:cubicBezTo>
                    <a:pt x="1787086" y="0"/>
                    <a:pt x="1797245" y="10159"/>
                    <a:pt x="1797245" y="22691"/>
                  </a:cubicBezTo>
                  <a:lnTo>
                    <a:pt x="1797245" y="533571"/>
                  </a:lnTo>
                  <a:cubicBezTo>
                    <a:pt x="1797245" y="546103"/>
                    <a:pt x="1787086" y="556262"/>
                    <a:pt x="1774554" y="556262"/>
                  </a:cubicBezTo>
                  <a:lnTo>
                    <a:pt x="22691" y="556262"/>
                  </a:lnTo>
                  <a:cubicBezTo>
                    <a:pt x="10159" y="556262"/>
                    <a:pt x="0" y="546103"/>
                    <a:pt x="0" y="533571"/>
                  </a:cubicBezTo>
                  <a:lnTo>
                    <a:pt x="0" y="22691"/>
                  </a:lnTo>
                  <a:cubicBezTo>
                    <a:pt x="0" y="10159"/>
                    <a:pt x="10159" y="0"/>
                    <a:pt x="22691" y="0"/>
                  </a:cubicBezTo>
                  <a:close/>
                </a:path>
              </a:pathLst>
            </a:custGeom>
            <a:solidFill>
              <a:srgbClr val="FBF9F1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1797245" cy="594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2306861" y="2631416"/>
            <a:ext cx="5437601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WEBSITE ANALYTICS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306861" y="3940061"/>
            <a:ext cx="5872185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 develop effective online marketing strategies using channels like social media, email, and ads to reach potential customers.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0">
            <a:off x="7951707" y="2647850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223014">
            <a:off x="10390308" y="-6185338"/>
            <a:ext cx="10128448" cy="10895890"/>
          </a:xfrm>
          <a:custGeom>
            <a:avLst/>
            <a:gdLst/>
            <a:ahLst/>
            <a:cxnLst/>
            <a:rect r="r" b="b" t="t" l="l"/>
            <a:pathLst>
              <a:path h="10895890" w="10128448">
                <a:moveTo>
                  <a:pt x="0" y="0"/>
                </a:moveTo>
                <a:lnTo>
                  <a:pt x="10128448" y="0"/>
                </a:lnTo>
                <a:lnTo>
                  <a:pt x="10128448" y="10895890"/>
                </a:lnTo>
                <a:lnTo>
                  <a:pt x="0" y="10895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7" t="0" r="-15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461803"/>
            <a:ext cx="16230600" cy="650410"/>
            <a:chOff x="0" y="0"/>
            <a:chExt cx="4274726" cy="17130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71301"/>
            </a:xfrm>
            <a:custGeom>
              <a:avLst/>
              <a:gdLst/>
              <a:ahLst/>
              <a:cxnLst/>
              <a:rect r="r" b="b" t="t" l="l"/>
              <a:pathLst>
                <a:path h="171301" w="4274726">
                  <a:moveTo>
                    <a:pt x="28620" y="0"/>
                  </a:moveTo>
                  <a:lnTo>
                    <a:pt x="4246106" y="0"/>
                  </a:lnTo>
                  <a:cubicBezTo>
                    <a:pt x="4261912" y="0"/>
                    <a:pt x="4274726" y="12813"/>
                    <a:pt x="4274726" y="28620"/>
                  </a:cubicBezTo>
                  <a:lnTo>
                    <a:pt x="4274726" y="142682"/>
                  </a:lnTo>
                  <a:cubicBezTo>
                    <a:pt x="4274726" y="158488"/>
                    <a:pt x="4261912" y="171301"/>
                    <a:pt x="4246106" y="171301"/>
                  </a:cubicBezTo>
                  <a:lnTo>
                    <a:pt x="28620" y="171301"/>
                  </a:lnTo>
                  <a:cubicBezTo>
                    <a:pt x="12813" y="171301"/>
                    <a:pt x="0" y="158488"/>
                    <a:pt x="0" y="142682"/>
                  </a:cubicBezTo>
                  <a:lnTo>
                    <a:pt x="0" y="28620"/>
                  </a:lnTo>
                  <a:cubicBezTo>
                    <a:pt x="0" y="12813"/>
                    <a:pt x="12813" y="0"/>
                    <a:pt x="2862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BF9F1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274726" cy="2094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63411" y="4581384"/>
            <a:ext cx="408164" cy="411249"/>
          </a:xfrm>
          <a:custGeom>
            <a:avLst/>
            <a:gdLst/>
            <a:ahLst/>
            <a:cxnLst/>
            <a:rect r="r" b="b" t="t" l="l"/>
            <a:pathLst>
              <a:path h="411249" w="408164">
                <a:moveTo>
                  <a:pt x="0" y="0"/>
                </a:moveTo>
                <a:lnTo>
                  <a:pt x="408164" y="0"/>
                </a:lnTo>
                <a:lnTo>
                  <a:pt x="408164" y="411249"/>
                </a:lnTo>
                <a:lnTo>
                  <a:pt x="0" y="411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03933" y="4581384"/>
            <a:ext cx="408164" cy="411249"/>
          </a:xfrm>
          <a:custGeom>
            <a:avLst/>
            <a:gdLst/>
            <a:ahLst/>
            <a:cxnLst/>
            <a:rect r="r" b="b" t="t" l="l"/>
            <a:pathLst>
              <a:path h="411249" w="408164">
                <a:moveTo>
                  <a:pt x="0" y="0"/>
                </a:moveTo>
                <a:lnTo>
                  <a:pt x="408165" y="0"/>
                </a:lnTo>
                <a:lnTo>
                  <a:pt x="408165" y="411249"/>
                </a:lnTo>
                <a:lnTo>
                  <a:pt x="0" y="411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852613" y="4581384"/>
            <a:ext cx="408164" cy="411249"/>
          </a:xfrm>
          <a:custGeom>
            <a:avLst/>
            <a:gdLst/>
            <a:ahLst/>
            <a:cxnLst/>
            <a:rect r="r" b="b" t="t" l="l"/>
            <a:pathLst>
              <a:path h="411249" w="408164">
                <a:moveTo>
                  <a:pt x="0" y="0"/>
                </a:moveTo>
                <a:lnTo>
                  <a:pt x="408164" y="0"/>
                </a:lnTo>
                <a:lnTo>
                  <a:pt x="408164" y="411249"/>
                </a:lnTo>
                <a:lnTo>
                  <a:pt x="0" y="411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530970" y="4581384"/>
            <a:ext cx="408164" cy="411249"/>
          </a:xfrm>
          <a:custGeom>
            <a:avLst/>
            <a:gdLst/>
            <a:ahLst/>
            <a:cxnLst/>
            <a:rect r="r" b="b" t="t" l="l"/>
            <a:pathLst>
              <a:path h="411249" w="408164">
                <a:moveTo>
                  <a:pt x="0" y="0"/>
                </a:moveTo>
                <a:lnTo>
                  <a:pt x="408165" y="0"/>
                </a:lnTo>
                <a:lnTo>
                  <a:pt x="408165" y="411249"/>
                </a:lnTo>
                <a:lnTo>
                  <a:pt x="0" y="411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96004" y="5540838"/>
            <a:ext cx="2287572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Awareness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63411" y="6261874"/>
            <a:ext cx="2320165" cy="3506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What they feel:</a:t>
            </a: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 Confusion, worry, or urgency.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 u="sng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What they need:</a:t>
            </a:r>
            <a:r>
              <a:rPr lang="en-US" sz="2199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Clear, helpful information that answers their questions.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28700" y="2247343"/>
            <a:ext cx="6823913" cy="1432783"/>
            <a:chOff x="0" y="0"/>
            <a:chExt cx="1797245" cy="37735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97245" cy="377359"/>
            </a:xfrm>
            <a:custGeom>
              <a:avLst/>
              <a:gdLst/>
              <a:ahLst/>
              <a:cxnLst/>
              <a:rect r="r" b="b" t="t" l="l"/>
              <a:pathLst>
                <a:path h="377359" w="1797245">
                  <a:moveTo>
                    <a:pt x="68072" y="0"/>
                  </a:moveTo>
                  <a:lnTo>
                    <a:pt x="1729173" y="0"/>
                  </a:lnTo>
                  <a:cubicBezTo>
                    <a:pt x="1766768" y="0"/>
                    <a:pt x="1797245" y="30477"/>
                    <a:pt x="1797245" y="68072"/>
                  </a:cubicBezTo>
                  <a:lnTo>
                    <a:pt x="1797245" y="309287"/>
                  </a:lnTo>
                  <a:cubicBezTo>
                    <a:pt x="1797245" y="346882"/>
                    <a:pt x="1766768" y="377359"/>
                    <a:pt x="1729173" y="377359"/>
                  </a:cubicBezTo>
                  <a:lnTo>
                    <a:pt x="68072" y="377359"/>
                  </a:lnTo>
                  <a:cubicBezTo>
                    <a:pt x="30477" y="377359"/>
                    <a:pt x="0" y="346882"/>
                    <a:pt x="0" y="309287"/>
                  </a:cubicBezTo>
                  <a:lnTo>
                    <a:pt x="0" y="68072"/>
                  </a:lnTo>
                  <a:cubicBezTo>
                    <a:pt x="0" y="30477"/>
                    <a:pt x="30477" y="0"/>
                    <a:pt x="6807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FBF9F1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797245" cy="4154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468718" y="2454843"/>
            <a:ext cx="5943876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MAP THE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PATIENT JOURNEY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620911"/>
            <a:ext cx="9250665" cy="145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PRACTICAL WAYS TO APPLY EMPATHY IN MARKETING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371972" y="5540838"/>
            <a:ext cx="2287572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Consideration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303933" y="6261874"/>
            <a:ext cx="3073216" cy="3506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What they feel:</a:t>
            </a: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 Uncertainty about which provider is the best fit.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 u="sng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What they need:</a:t>
            </a:r>
            <a:r>
              <a:rPr lang="en-US" sz="2199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Reassurance that your practice is competent, compassionate, and approachable.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97506" y="5246361"/>
            <a:ext cx="2330659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Appointment Booking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897506" y="6261874"/>
            <a:ext cx="2426752" cy="3506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What they feel:</a:t>
            </a: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  Mix of relief and lingering anxiety.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 u="sng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What they need:</a:t>
            </a:r>
            <a:r>
              <a:rPr lang="en-US" sz="2199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A seamless booking process and clear instructions about what to expect.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623401" y="5540838"/>
            <a:ext cx="2287572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Follow-Up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590807" y="6261874"/>
            <a:ext cx="3321943" cy="3896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What they feel:</a:t>
            </a: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 Either trust and satisfaction or lingering doubts.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 u="sng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What they need:</a:t>
            </a:r>
            <a:r>
              <a:rPr lang="en-US" sz="2199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Follow-up communication that reinforces trust and ensures their concerns were addressed.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0841764" y="5540838"/>
            <a:ext cx="2287572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The Visit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809171" y="6261874"/>
            <a:ext cx="3343487" cy="3896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u="sng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What they feel:</a:t>
            </a: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 Anxiety over child’s reaction and the outcome of the visit.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 u="sng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What they need:</a:t>
            </a:r>
            <a:r>
              <a:rPr lang="en-US" sz="2199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A welcoming environment, clear communication, and a warm, child-friendly approach.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0727752" y="4581384"/>
            <a:ext cx="408164" cy="411249"/>
          </a:xfrm>
          <a:custGeom>
            <a:avLst/>
            <a:gdLst/>
            <a:ahLst/>
            <a:cxnLst/>
            <a:rect r="r" b="b" t="t" l="l"/>
            <a:pathLst>
              <a:path h="411249" w="408164">
                <a:moveTo>
                  <a:pt x="0" y="0"/>
                </a:moveTo>
                <a:lnTo>
                  <a:pt x="408164" y="0"/>
                </a:lnTo>
                <a:lnTo>
                  <a:pt x="408164" y="411249"/>
                </a:lnTo>
                <a:lnTo>
                  <a:pt x="0" y="411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6844491" y="-3015084"/>
            <a:ext cx="9744477" cy="7040385"/>
          </a:xfrm>
          <a:custGeom>
            <a:avLst/>
            <a:gdLst/>
            <a:ahLst/>
            <a:cxnLst/>
            <a:rect r="r" b="b" t="t" l="l"/>
            <a:pathLst>
              <a:path h="7040385" w="9744477">
                <a:moveTo>
                  <a:pt x="0" y="0"/>
                </a:moveTo>
                <a:lnTo>
                  <a:pt x="9744477" y="0"/>
                </a:lnTo>
                <a:lnTo>
                  <a:pt x="9744477" y="7040385"/>
                </a:lnTo>
                <a:lnTo>
                  <a:pt x="0" y="7040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4011079" y="-2759658"/>
            <a:ext cx="9744477" cy="7040385"/>
          </a:xfrm>
          <a:custGeom>
            <a:avLst/>
            <a:gdLst/>
            <a:ahLst/>
            <a:cxnLst/>
            <a:rect r="r" b="b" t="t" l="l"/>
            <a:pathLst>
              <a:path h="7040385" w="9744477">
                <a:moveTo>
                  <a:pt x="0" y="0"/>
                </a:moveTo>
                <a:lnTo>
                  <a:pt x="9744477" y="0"/>
                </a:lnTo>
                <a:lnTo>
                  <a:pt x="9744477" y="7040385"/>
                </a:lnTo>
                <a:lnTo>
                  <a:pt x="0" y="7040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0535" y="4910099"/>
            <a:ext cx="705511" cy="722674"/>
          </a:xfrm>
          <a:custGeom>
            <a:avLst/>
            <a:gdLst/>
            <a:ahLst/>
            <a:cxnLst/>
            <a:rect r="r" b="b" t="t" l="l"/>
            <a:pathLst>
              <a:path h="722674" w="705511">
                <a:moveTo>
                  <a:pt x="0" y="0"/>
                </a:moveTo>
                <a:lnTo>
                  <a:pt x="705510" y="0"/>
                </a:lnTo>
                <a:lnTo>
                  <a:pt x="705510" y="722674"/>
                </a:lnTo>
                <a:lnTo>
                  <a:pt x="0" y="722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60535" y="4910099"/>
            <a:ext cx="717254" cy="722674"/>
          </a:xfrm>
          <a:custGeom>
            <a:avLst/>
            <a:gdLst/>
            <a:ahLst/>
            <a:cxnLst/>
            <a:rect r="r" b="b" t="t" l="l"/>
            <a:pathLst>
              <a:path h="722674" w="717254">
                <a:moveTo>
                  <a:pt x="0" y="0"/>
                </a:moveTo>
                <a:lnTo>
                  <a:pt x="717254" y="0"/>
                </a:lnTo>
                <a:lnTo>
                  <a:pt x="717254" y="722674"/>
                </a:lnTo>
                <a:lnTo>
                  <a:pt x="0" y="722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777204" y="4910099"/>
            <a:ext cx="717254" cy="722674"/>
          </a:xfrm>
          <a:custGeom>
            <a:avLst/>
            <a:gdLst/>
            <a:ahLst/>
            <a:cxnLst/>
            <a:rect r="r" b="b" t="t" l="l"/>
            <a:pathLst>
              <a:path h="722674" w="717254">
                <a:moveTo>
                  <a:pt x="0" y="0"/>
                </a:moveTo>
                <a:lnTo>
                  <a:pt x="717254" y="0"/>
                </a:lnTo>
                <a:lnTo>
                  <a:pt x="717254" y="722674"/>
                </a:lnTo>
                <a:lnTo>
                  <a:pt x="0" y="722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93873" y="4910099"/>
            <a:ext cx="717254" cy="722674"/>
          </a:xfrm>
          <a:custGeom>
            <a:avLst/>
            <a:gdLst/>
            <a:ahLst/>
            <a:cxnLst/>
            <a:rect r="r" b="b" t="t" l="l"/>
            <a:pathLst>
              <a:path h="722674" w="717254">
                <a:moveTo>
                  <a:pt x="0" y="0"/>
                </a:moveTo>
                <a:lnTo>
                  <a:pt x="717254" y="0"/>
                </a:lnTo>
                <a:lnTo>
                  <a:pt x="717254" y="722674"/>
                </a:lnTo>
                <a:lnTo>
                  <a:pt x="0" y="722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60535" y="6039581"/>
            <a:ext cx="473392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Use Stories to Build Connection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60535" y="6788881"/>
            <a:ext cx="4733925" cy="1851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People remember stories far better than facts or statistics. Sharing patient success stories, with permission, can help families see themselves in your care.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77037" y="5976081"/>
            <a:ext cx="4733925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Address Common Concerns Through Educational Content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77204" y="7208393"/>
            <a:ext cx="4733925" cy="259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Parents often turn to Google with questions like, “Is my child’s fever too high?” or “How do I help my child prepare for their first doctor’s visit?” By creating content that answers these questions, you position yourself as a trusted resource.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93873" y="6039581"/>
            <a:ext cx="473359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Avoid Medical Jargon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793873" y="6788881"/>
            <a:ext cx="4733593" cy="1851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Using complicated medical terms can make families feel confused or alienated. Instead, simplify your language and focus on what parents care about most.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3280007" y="2567942"/>
            <a:ext cx="6823913" cy="1432783"/>
            <a:chOff x="0" y="0"/>
            <a:chExt cx="1797245" cy="37735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97245" cy="377359"/>
            </a:xfrm>
            <a:custGeom>
              <a:avLst/>
              <a:gdLst/>
              <a:ahLst/>
              <a:cxnLst/>
              <a:rect r="r" b="b" t="t" l="l"/>
              <a:pathLst>
                <a:path h="377359" w="1797245">
                  <a:moveTo>
                    <a:pt x="68072" y="0"/>
                  </a:moveTo>
                  <a:lnTo>
                    <a:pt x="1729173" y="0"/>
                  </a:lnTo>
                  <a:cubicBezTo>
                    <a:pt x="1766768" y="0"/>
                    <a:pt x="1797245" y="30477"/>
                    <a:pt x="1797245" y="68072"/>
                  </a:cubicBezTo>
                  <a:lnTo>
                    <a:pt x="1797245" y="309287"/>
                  </a:lnTo>
                  <a:cubicBezTo>
                    <a:pt x="1797245" y="346882"/>
                    <a:pt x="1766768" y="377359"/>
                    <a:pt x="1729173" y="377359"/>
                  </a:cubicBezTo>
                  <a:lnTo>
                    <a:pt x="68072" y="377359"/>
                  </a:lnTo>
                  <a:cubicBezTo>
                    <a:pt x="30477" y="377359"/>
                    <a:pt x="0" y="346882"/>
                    <a:pt x="0" y="309287"/>
                  </a:cubicBezTo>
                  <a:lnTo>
                    <a:pt x="0" y="68072"/>
                  </a:lnTo>
                  <a:cubicBezTo>
                    <a:pt x="0" y="30477"/>
                    <a:pt x="30477" y="0"/>
                    <a:pt x="6807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FBF9F1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797245" cy="4154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720026" y="2775442"/>
            <a:ext cx="5943876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CREATE CONTENT THAT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RESONATES EMOTIONALLY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80007" y="941510"/>
            <a:ext cx="9250665" cy="145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PRACTICAL WAYS TO APPLY EMPATHY IN MARKETING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181579">
            <a:off x="11199066" y="124438"/>
            <a:ext cx="10128448" cy="10895890"/>
          </a:xfrm>
          <a:custGeom>
            <a:avLst/>
            <a:gdLst/>
            <a:ahLst/>
            <a:cxnLst/>
            <a:rect r="r" b="b" t="t" l="l"/>
            <a:pathLst>
              <a:path h="10895890" w="10128448">
                <a:moveTo>
                  <a:pt x="0" y="0"/>
                </a:moveTo>
                <a:lnTo>
                  <a:pt x="10128447" y="0"/>
                </a:lnTo>
                <a:lnTo>
                  <a:pt x="10128447" y="10895890"/>
                </a:lnTo>
                <a:lnTo>
                  <a:pt x="0" y="10895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7" t="0" r="-15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280473" y="7962921"/>
            <a:ext cx="5747719" cy="3384081"/>
          </a:xfrm>
          <a:custGeom>
            <a:avLst/>
            <a:gdLst/>
            <a:ahLst/>
            <a:cxnLst/>
            <a:rect r="r" b="b" t="t" l="l"/>
            <a:pathLst>
              <a:path h="3384081" w="5747719">
                <a:moveTo>
                  <a:pt x="0" y="0"/>
                </a:moveTo>
                <a:lnTo>
                  <a:pt x="5747720" y="0"/>
                </a:lnTo>
                <a:lnTo>
                  <a:pt x="5747720" y="3384080"/>
                </a:lnTo>
                <a:lnTo>
                  <a:pt x="0" y="3384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302" t="0" r="0" b="-14318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196037" y="8607890"/>
            <a:ext cx="650410" cy="650410"/>
          </a:xfrm>
          <a:custGeom>
            <a:avLst/>
            <a:gdLst/>
            <a:ahLst/>
            <a:cxnLst/>
            <a:rect r="r" b="b" t="t" l="l"/>
            <a:pathLst>
              <a:path h="650410" w="650410">
                <a:moveTo>
                  <a:pt x="0" y="0"/>
                </a:moveTo>
                <a:lnTo>
                  <a:pt x="650410" y="0"/>
                </a:lnTo>
                <a:lnTo>
                  <a:pt x="650410" y="650410"/>
                </a:lnTo>
                <a:lnTo>
                  <a:pt x="0" y="6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144000" y="947720"/>
            <a:ext cx="8229600" cy="82296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E5E1DA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60263" y="1065064"/>
            <a:ext cx="6529097" cy="652909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E5E1DA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048871" y="1184144"/>
            <a:ext cx="4606904" cy="4606904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E5E1DA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028700" y="4431717"/>
            <a:ext cx="7188059" cy="110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Parents trust providers who are honest, open, and upfront. Transparency isn’t just a business best practice—it’s a form of empathy.</a:t>
            </a:r>
          </a:p>
        </p:txBody>
      </p:sp>
      <p:sp>
        <p:nvSpPr>
          <p:cNvPr name="TextBox 15" id="15"/>
          <p:cNvSpPr txBox="true"/>
          <p:nvPr/>
        </p:nvSpPr>
        <p:spPr>
          <a:xfrm rot="-1906815">
            <a:off x="12351472" y="6901504"/>
            <a:ext cx="4957465" cy="1374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How will my child handle the appointment?</a:t>
            </a:r>
          </a:p>
        </p:txBody>
      </p:sp>
      <p:sp>
        <p:nvSpPr>
          <p:cNvPr name="TextBox 16" id="16"/>
          <p:cNvSpPr txBox="true"/>
          <p:nvPr/>
        </p:nvSpPr>
        <p:spPr>
          <a:xfrm rot="-1594631">
            <a:off x="11727670" y="5623275"/>
            <a:ext cx="4133366" cy="1283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What if the treatment doesn’t work?</a:t>
            </a:r>
          </a:p>
        </p:txBody>
      </p:sp>
      <p:sp>
        <p:nvSpPr>
          <p:cNvPr name="TextBox 17" id="17"/>
          <p:cNvSpPr txBox="true"/>
          <p:nvPr/>
        </p:nvSpPr>
        <p:spPr>
          <a:xfrm rot="-1277786">
            <a:off x="11346611" y="4246344"/>
            <a:ext cx="2978497" cy="981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74983" indent="-237491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How much will this cost?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</a:p>
        </p:txBody>
      </p:sp>
      <p:grpSp>
        <p:nvGrpSpPr>
          <p:cNvPr name="Group 18" id="18"/>
          <p:cNvGrpSpPr/>
          <p:nvPr/>
        </p:nvGrpSpPr>
        <p:grpSpPr>
          <a:xfrm rot="0">
            <a:off x="1103653" y="2700895"/>
            <a:ext cx="6823913" cy="1432783"/>
            <a:chOff x="0" y="0"/>
            <a:chExt cx="1797245" cy="37735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797245" cy="377359"/>
            </a:xfrm>
            <a:custGeom>
              <a:avLst/>
              <a:gdLst/>
              <a:ahLst/>
              <a:cxnLst/>
              <a:rect r="r" b="b" t="t" l="l"/>
              <a:pathLst>
                <a:path h="377359" w="1797245">
                  <a:moveTo>
                    <a:pt x="68072" y="0"/>
                  </a:moveTo>
                  <a:lnTo>
                    <a:pt x="1729173" y="0"/>
                  </a:lnTo>
                  <a:cubicBezTo>
                    <a:pt x="1766768" y="0"/>
                    <a:pt x="1797245" y="30477"/>
                    <a:pt x="1797245" y="68072"/>
                  </a:cubicBezTo>
                  <a:lnTo>
                    <a:pt x="1797245" y="309287"/>
                  </a:lnTo>
                  <a:cubicBezTo>
                    <a:pt x="1797245" y="346882"/>
                    <a:pt x="1766768" y="377359"/>
                    <a:pt x="1729173" y="377359"/>
                  </a:cubicBezTo>
                  <a:lnTo>
                    <a:pt x="68072" y="377359"/>
                  </a:lnTo>
                  <a:cubicBezTo>
                    <a:pt x="30477" y="377359"/>
                    <a:pt x="0" y="346882"/>
                    <a:pt x="0" y="309287"/>
                  </a:cubicBezTo>
                  <a:lnTo>
                    <a:pt x="0" y="68072"/>
                  </a:lnTo>
                  <a:cubicBezTo>
                    <a:pt x="0" y="30477"/>
                    <a:pt x="30477" y="0"/>
                    <a:pt x="6807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FBF9F1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797245" cy="4154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543671" y="2908395"/>
            <a:ext cx="5943876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BUILD TRUST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THROUGH TRANSPARENCY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724129"/>
            <a:ext cx="9250665" cy="145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PRACTICAL WAYS TO APPLY EMPATHY IN MARKETING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028700" y="5978577"/>
            <a:ext cx="6823913" cy="1432783"/>
            <a:chOff x="0" y="0"/>
            <a:chExt cx="1797245" cy="37735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797245" cy="377359"/>
            </a:xfrm>
            <a:custGeom>
              <a:avLst/>
              <a:gdLst/>
              <a:ahLst/>
              <a:cxnLst/>
              <a:rect r="r" b="b" t="t" l="l"/>
              <a:pathLst>
                <a:path h="377359" w="1797245">
                  <a:moveTo>
                    <a:pt x="68072" y="0"/>
                  </a:moveTo>
                  <a:lnTo>
                    <a:pt x="1729173" y="0"/>
                  </a:lnTo>
                  <a:cubicBezTo>
                    <a:pt x="1766768" y="0"/>
                    <a:pt x="1797245" y="30477"/>
                    <a:pt x="1797245" y="68072"/>
                  </a:cubicBezTo>
                  <a:lnTo>
                    <a:pt x="1797245" y="309287"/>
                  </a:lnTo>
                  <a:cubicBezTo>
                    <a:pt x="1797245" y="346882"/>
                    <a:pt x="1766768" y="377359"/>
                    <a:pt x="1729173" y="377359"/>
                  </a:cubicBezTo>
                  <a:lnTo>
                    <a:pt x="68072" y="377359"/>
                  </a:lnTo>
                  <a:cubicBezTo>
                    <a:pt x="30477" y="377359"/>
                    <a:pt x="0" y="346882"/>
                    <a:pt x="0" y="309287"/>
                  </a:cubicBezTo>
                  <a:lnTo>
                    <a:pt x="0" y="68072"/>
                  </a:lnTo>
                  <a:cubicBezTo>
                    <a:pt x="0" y="30477"/>
                    <a:pt x="30477" y="0"/>
                    <a:pt x="6807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FBF9F1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797245" cy="4154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468718" y="6186077"/>
            <a:ext cx="5943876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BE HONEST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ABOUT CHALLENGES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8700" y="7706635"/>
            <a:ext cx="6458848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Empathy isn’t about pretending everything is perfect. It’s about being real and reassuring.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10405" y="-223929"/>
            <a:ext cx="13745171" cy="10034901"/>
          </a:xfrm>
          <a:custGeom>
            <a:avLst/>
            <a:gdLst/>
            <a:ahLst/>
            <a:cxnLst/>
            <a:rect r="r" b="b" t="t" l="l"/>
            <a:pathLst>
              <a:path h="10034901" w="13745171">
                <a:moveTo>
                  <a:pt x="0" y="0"/>
                </a:moveTo>
                <a:lnTo>
                  <a:pt x="13745171" y="0"/>
                </a:lnTo>
                <a:lnTo>
                  <a:pt x="13745171" y="10034901"/>
                </a:lnTo>
                <a:lnTo>
                  <a:pt x="0" y="10034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" t="0" r="-5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633090" y="2456061"/>
            <a:ext cx="6823913" cy="839660"/>
            <a:chOff x="0" y="0"/>
            <a:chExt cx="1797245" cy="22114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97245" cy="221145"/>
            </a:xfrm>
            <a:custGeom>
              <a:avLst/>
              <a:gdLst/>
              <a:ahLst/>
              <a:cxnLst/>
              <a:rect r="r" b="b" t="t" l="l"/>
              <a:pathLst>
                <a:path h="221145" w="1797245">
                  <a:moveTo>
                    <a:pt x="68072" y="0"/>
                  </a:moveTo>
                  <a:lnTo>
                    <a:pt x="1729173" y="0"/>
                  </a:lnTo>
                  <a:cubicBezTo>
                    <a:pt x="1766768" y="0"/>
                    <a:pt x="1797245" y="30477"/>
                    <a:pt x="1797245" y="68072"/>
                  </a:cubicBezTo>
                  <a:lnTo>
                    <a:pt x="1797245" y="153073"/>
                  </a:lnTo>
                  <a:cubicBezTo>
                    <a:pt x="1797245" y="190668"/>
                    <a:pt x="1766768" y="221145"/>
                    <a:pt x="1729173" y="221145"/>
                  </a:cubicBezTo>
                  <a:lnTo>
                    <a:pt x="68072" y="221145"/>
                  </a:lnTo>
                  <a:cubicBezTo>
                    <a:pt x="30477" y="221145"/>
                    <a:pt x="0" y="190668"/>
                    <a:pt x="0" y="153073"/>
                  </a:cubicBezTo>
                  <a:lnTo>
                    <a:pt x="0" y="68072"/>
                  </a:lnTo>
                  <a:cubicBezTo>
                    <a:pt x="0" y="30477"/>
                    <a:pt x="30477" y="0"/>
                    <a:pt x="6807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E5E1DA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797245" cy="2592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633090" y="3489505"/>
            <a:ext cx="6823913" cy="2112056"/>
            <a:chOff x="0" y="0"/>
            <a:chExt cx="1797245" cy="55626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97245" cy="556262"/>
            </a:xfrm>
            <a:custGeom>
              <a:avLst/>
              <a:gdLst/>
              <a:ahLst/>
              <a:cxnLst/>
              <a:rect r="r" b="b" t="t" l="l"/>
              <a:pathLst>
                <a:path h="556262" w="1797245">
                  <a:moveTo>
                    <a:pt x="22691" y="0"/>
                  </a:moveTo>
                  <a:lnTo>
                    <a:pt x="1774554" y="0"/>
                  </a:lnTo>
                  <a:cubicBezTo>
                    <a:pt x="1787086" y="0"/>
                    <a:pt x="1797245" y="10159"/>
                    <a:pt x="1797245" y="22691"/>
                  </a:cubicBezTo>
                  <a:lnTo>
                    <a:pt x="1797245" y="533571"/>
                  </a:lnTo>
                  <a:cubicBezTo>
                    <a:pt x="1797245" y="546103"/>
                    <a:pt x="1787086" y="556262"/>
                    <a:pt x="1774554" y="556262"/>
                  </a:cubicBezTo>
                  <a:lnTo>
                    <a:pt x="22691" y="556262"/>
                  </a:lnTo>
                  <a:cubicBezTo>
                    <a:pt x="10159" y="556262"/>
                    <a:pt x="0" y="546103"/>
                    <a:pt x="0" y="533571"/>
                  </a:cubicBezTo>
                  <a:lnTo>
                    <a:pt x="0" y="22691"/>
                  </a:lnTo>
                  <a:cubicBezTo>
                    <a:pt x="0" y="10159"/>
                    <a:pt x="10159" y="0"/>
                    <a:pt x="22691" y="0"/>
                  </a:cubicBezTo>
                  <a:close/>
                </a:path>
              </a:pathLst>
            </a:custGeom>
            <a:solidFill>
              <a:srgbClr val="FBF9F1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97245" cy="594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9720362">
            <a:off x="-7096049" y="2698585"/>
            <a:ext cx="13745171" cy="10034901"/>
          </a:xfrm>
          <a:custGeom>
            <a:avLst/>
            <a:gdLst/>
            <a:ahLst/>
            <a:cxnLst/>
            <a:rect r="r" b="b" t="t" l="l"/>
            <a:pathLst>
              <a:path h="10034901" w="13745171">
                <a:moveTo>
                  <a:pt x="0" y="0"/>
                </a:moveTo>
                <a:lnTo>
                  <a:pt x="13745171" y="0"/>
                </a:lnTo>
                <a:lnTo>
                  <a:pt x="13745171" y="10034901"/>
                </a:lnTo>
                <a:lnTo>
                  <a:pt x="0" y="10034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" t="0" r="-523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830997" y="6287361"/>
            <a:ext cx="6823913" cy="839660"/>
            <a:chOff x="0" y="0"/>
            <a:chExt cx="1797245" cy="22114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797245" cy="221145"/>
            </a:xfrm>
            <a:custGeom>
              <a:avLst/>
              <a:gdLst/>
              <a:ahLst/>
              <a:cxnLst/>
              <a:rect r="r" b="b" t="t" l="l"/>
              <a:pathLst>
                <a:path h="221145" w="1797245">
                  <a:moveTo>
                    <a:pt x="68072" y="0"/>
                  </a:moveTo>
                  <a:lnTo>
                    <a:pt x="1729173" y="0"/>
                  </a:lnTo>
                  <a:cubicBezTo>
                    <a:pt x="1766768" y="0"/>
                    <a:pt x="1797245" y="30477"/>
                    <a:pt x="1797245" y="68072"/>
                  </a:cubicBezTo>
                  <a:lnTo>
                    <a:pt x="1797245" y="153073"/>
                  </a:lnTo>
                  <a:cubicBezTo>
                    <a:pt x="1797245" y="190668"/>
                    <a:pt x="1766768" y="221145"/>
                    <a:pt x="1729173" y="221145"/>
                  </a:cubicBezTo>
                  <a:lnTo>
                    <a:pt x="68072" y="221145"/>
                  </a:lnTo>
                  <a:cubicBezTo>
                    <a:pt x="30477" y="221145"/>
                    <a:pt x="0" y="190668"/>
                    <a:pt x="0" y="153073"/>
                  </a:cubicBezTo>
                  <a:lnTo>
                    <a:pt x="0" y="68072"/>
                  </a:lnTo>
                  <a:cubicBezTo>
                    <a:pt x="0" y="30477"/>
                    <a:pt x="30477" y="0"/>
                    <a:pt x="6807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FBF9F1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797245" cy="2592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830997" y="7320805"/>
            <a:ext cx="6823913" cy="2112056"/>
            <a:chOff x="0" y="0"/>
            <a:chExt cx="1797245" cy="55626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97245" cy="556262"/>
            </a:xfrm>
            <a:custGeom>
              <a:avLst/>
              <a:gdLst/>
              <a:ahLst/>
              <a:cxnLst/>
              <a:rect r="r" b="b" t="t" l="l"/>
              <a:pathLst>
                <a:path h="556262" w="1797245">
                  <a:moveTo>
                    <a:pt x="22691" y="0"/>
                  </a:moveTo>
                  <a:lnTo>
                    <a:pt x="1774554" y="0"/>
                  </a:lnTo>
                  <a:cubicBezTo>
                    <a:pt x="1787086" y="0"/>
                    <a:pt x="1797245" y="10159"/>
                    <a:pt x="1797245" y="22691"/>
                  </a:cubicBezTo>
                  <a:lnTo>
                    <a:pt x="1797245" y="533571"/>
                  </a:lnTo>
                  <a:cubicBezTo>
                    <a:pt x="1797245" y="546103"/>
                    <a:pt x="1787086" y="556262"/>
                    <a:pt x="1774554" y="556262"/>
                  </a:cubicBezTo>
                  <a:lnTo>
                    <a:pt x="22691" y="556262"/>
                  </a:lnTo>
                  <a:cubicBezTo>
                    <a:pt x="10159" y="556262"/>
                    <a:pt x="0" y="546103"/>
                    <a:pt x="0" y="533571"/>
                  </a:cubicBezTo>
                  <a:lnTo>
                    <a:pt x="0" y="22691"/>
                  </a:lnTo>
                  <a:cubicBezTo>
                    <a:pt x="0" y="10159"/>
                    <a:pt x="10159" y="0"/>
                    <a:pt x="22691" y="0"/>
                  </a:cubicBezTo>
                  <a:close/>
                </a:path>
              </a:pathLst>
            </a:custGeom>
            <a:solidFill>
              <a:srgbClr val="FBF9F1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797245" cy="594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50446" y="6476864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9633090" y="6287361"/>
            <a:ext cx="6823913" cy="839660"/>
            <a:chOff x="0" y="0"/>
            <a:chExt cx="1797245" cy="22114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97245" cy="221145"/>
            </a:xfrm>
            <a:custGeom>
              <a:avLst/>
              <a:gdLst/>
              <a:ahLst/>
              <a:cxnLst/>
              <a:rect r="r" b="b" t="t" l="l"/>
              <a:pathLst>
                <a:path h="221145" w="1797245">
                  <a:moveTo>
                    <a:pt x="68072" y="0"/>
                  </a:moveTo>
                  <a:lnTo>
                    <a:pt x="1729173" y="0"/>
                  </a:lnTo>
                  <a:cubicBezTo>
                    <a:pt x="1766768" y="0"/>
                    <a:pt x="1797245" y="30477"/>
                    <a:pt x="1797245" y="68072"/>
                  </a:cubicBezTo>
                  <a:lnTo>
                    <a:pt x="1797245" y="153073"/>
                  </a:lnTo>
                  <a:cubicBezTo>
                    <a:pt x="1797245" y="190668"/>
                    <a:pt x="1766768" y="221145"/>
                    <a:pt x="1729173" y="221145"/>
                  </a:cubicBezTo>
                  <a:lnTo>
                    <a:pt x="68072" y="221145"/>
                  </a:lnTo>
                  <a:cubicBezTo>
                    <a:pt x="30477" y="221145"/>
                    <a:pt x="0" y="190668"/>
                    <a:pt x="0" y="153073"/>
                  </a:cubicBezTo>
                  <a:lnTo>
                    <a:pt x="0" y="68072"/>
                  </a:lnTo>
                  <a:cubicBezTo>
                    <a:pt x="0" y="30477"/>
                    <a:pt x="30477" y="0"/>
                    <a:pt x="6807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FBF9F1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797245" cy="2592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633090" y="7320805"/>
            <a:ext cx="6823913" cy="2112056"/>
            <a:chOff x="0" y="0"/>
            <a:chExt cx="1797245" cy="55626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97245" cy="556262"/>
            </a:xfrm>
            <a:custGeom>
              <a:avLst/>
              <a:gdLst/>
              <a:ahLst/>
              <a:cxnLst/>
              <a:rect r="r" b="b" t="t" l="l"/>
              <a:pathLst>
                <a:path h="556262" w="1797245">
                  <a:moveTo>
                    <a:pt x="22691" y="0"/>
                  </a:moveTo>
                  <a:lnTo>
                    <a:pt x="1774554" y="0"/>
                  </a:lnTo>
                  <a:cubicBezTo>
                    <a:pt x="1787086" y="0"/>
                    <a:pt x="1797245" y="10159"/>
                    <a:pt x="1797245" y="22691"/>
                  </a:cubicBezTo>
                  <a:lnTo>
                    <a:pt x="1797245" y="533571"/>
                  </a:lnTo>
                  <a:cubicBezTo>
                    <a:pt x="1797245" y="546103"/>
                    <a:pt x="1787086" y="556262"/>
                    <a:pt x="1774554" y="556262"/>
                  </a:cubicBezTo>
                  <a:lnTo>
                    <a:pt x="22691" y="556262"/>
                  </a:lnTo>
                  <a:cubicBezTo>
                    <a:pt x="10159" y="556262"/>
                    <a:pt x="0" y="546103"/>
                    <a:pt x="0" y="533571"/>
                  </a:cubicBezTo>
                  <a:lnTo>
                    <a:pt x="0" y="22691"/>
                  </a:lnTo>
                  <a:cubicBezTo>
                    <a:pt x="0" y="10159"/>
                    <a:pt x="10159" y="0"/>
                    <a:pt x="22691" y="0"/>
                  </a:cubicBezTo>
                  <a:close/>
                </a:path>
              </a:pathLst>
            </a:custGeom>
            <a:solidFill>
              <a:srgbClr val="FBF9F1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797245" cy="594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5753800" y="6476864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28700" y="820936"/>
            <a:ext cx="10381705" cy="75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THE POWER OF STORYTELLING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108954" y="2631416"/>
            <a:ext cx="5437601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WHAT MAKES A GOOD STORY?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306861" y="6462716"/>
            <a:ext cx="5556091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USING VISUAL STORYTELLING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108954" y="6462716"/>
            <a:ext cx="5644846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WHERE TO SHARE STORIES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5753800" y="2647850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830997" y="2456061"/>
            <a:ext cx="6823913" cy="839660"/>
            <a:chOff x="0" y="0"/>
            <a:chExt cx="1797245" cy="22114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797245" cy="221145"/>
            </a:xfrm>
            <a:custGeom>
              <a:avLst/>
              <a:gdLst/>
              <a:ahLst/>
              <a:cxnLst/>
              <a:rect r="r" b="b" t="t" l="l"/>
              <a:pathLst>
                <a:path h="221145" w="1797245">
                  <a:moveTo>
                    <a:pt x="68072" y="0"/>
                  </a:moveTo>
                  <a:lnTo>
                    <a:pt x="1729173" y="0"/>
                  </a:lnTo>
                  <a:cubicBezTo>
                    <a:pt x="1766768" y="0"/>
                    <a:pt x="1797245" y="30477"/>
                    <a:pt x="1797245" y="68072"/>
                  </a:cubicBezTo>
                  <a:lnTo>
                    <a:pt x="1797245" y="153073"/>
                  </a:lnTo>
                  <a:cubicBezTo>
                    <a:pt x="1797245" y="190668"/>
                    <a:pt x="1766768" y="221145"/>
                    <a:pt x="1729173" y="221145"/>
                  </a:cubicBezTo>
                  <a:lnTo>
                    <a:pt x="68072" y="221145"/>
                  </a:lnTo>
                  <a:cubicBezTo>
                    <a:pt x="30477" y="221145"/>
                    <a:pt x="0" y="190668"/>
                    <a:pt x="0" y="153073"/>
                  </a:cubicBezTo>
                  <a:lnTo>
                    <a:pt x="0" y="68072"/>
                  </a:lnTo>
                  <a:cubicBezTo>
                    <a:pt x="0" y="30477"/>
                    <a:pt x="30477" y="0"/>
                    <a:pt x="68072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E5E1DA"/>
              </a:solidFill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797245" cy="2592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830997" y="3489505"/>
            <a:ext cx="6823913" cy="2112056"/>
            <a:chOff x="0" y="0"/>
            <a:chExt cx="1797245" cy="55626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797245" cy="556262"/>
            </a:xfrm>
            <a:custGeom>
              <a:avLst/>
              <a:gdLst/>
              <a:ahLst/>
              <a:cxnLst/>
              <a:rect r="r" b="b" t="t" l="l"/>
              <a:pathLst>
                <a:path h="556262" w="1797245">
                  <a:moveTo>
                    <a:pt x="22691" y="0"/>
                  </a:moveTo>
                  <a:lnTo>
                    <a:pt x="1774554" y="0"/>
                  </a:lnTo>
                  <a:cubicBezTo>
                    <a:pt x="1787086" y="0"/>
                    <a:pt x="1797245" y="10159"/>
                    <a:pt x="1797245" y="22691"/>
                  </a:cubicBezTo>
                  <a:lnTo>
                    <a:pt x="1797245" y="533571"/>
                  </a:lnTo>
                  <a:cubicBezTo>
                    <a:pt x="1797245" y="546103"/>
                    <a:pt x="1787086" y="556262"/>
                    <a:pt x="1774554" y="556262"/>
                  </a:cubicBezTo>
                  <a:lnTo>
                    <a:pt x="22691" y="556262"/>
                  </a:lnTo>
                  <a:cubicBezTo>
                    <a:pt x="10159" y="556262"/>
                    <a:pt x="0" y="546103"/>
                    <a:pt x="0" y="533571"/>
                  </a:cubicBezTo>
                  <a:lnTo>
                    <a:pt x="0" y="22691"/>
                  </a:lnTo>
                  <a:cubicBezTo>
                    <a:pt x="0" y="10159"/>
                    <a:pt x="10159" y="0"/>
                    <a:pt x="22691" y="0"/>
                  </a:cubicBezTo>
                  <a:close/>
                </a:path>
              </a:pathLst>
            </a:custGeom>
            <a:solidFill>
              <a:srgbClr val="FBF9F1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797245" cy="5943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2306861" y="2631416"/>
            <a:ext cx="5254481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WHY STORIES MATTER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06861" y="3940061"/>
            <a:ext cx="5872185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Humanize your practice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Build emotional connections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Simplify complex concepts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7951707" y="2647850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0179848" y="3744798"/>
            <a:ext cx="5872185" cy="155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 real patient or family (with permission)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 challenge or fear they faced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your practice helped them overcome it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 positive outcome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306861" y="7765196"/>
            <a:ext cx="5872185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Video testimonials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Behind-the-scenes footage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Infographics or photo stories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108954" y="7569934"/>
            <a:ext cx="5872185" cy="1553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Your website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Social media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Email newsletters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Waiting rooms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989496">
            <a:off x="-5091968" y="-1340368"/>
            <a:ext cx="11026567" cy="7966695"/>
          </a:xfrm>
          <a:custGeom>
            <a:avLst/>
            <a:gdLst/>
            <a:ahLst/>
            <a:cxnLst/>
            <a:rect r="r" b="b" t="t" l="l"/>
            <a:pathLst>
              <a:path h="7966695" w="11026567">
                <a:moveTo>
                  <a:pt x="0" y="0"/>
                </a:moveTo>
                <a:lnTo>
                  <a:pt x="11026567" y="0"/>
                </a:lnTo>
                <a:lnTo>
                  <a:pt x="11026567" y="7966695"/>
                </a:lnTo>
                <a:lnTo>
                  <a:pt x="0" y="7966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32795"/>
            <a:ext cx="8010208" cy="1024635"/>
            <a:chOff x="0" y="0"/>
            <a:chExt cx="2109684" cy="2698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09685" cy="269863"/>
            </a:xfrm>
            <a:custGeom>
              <a:avLst/>
              <a:gdLst/>
              <a:ahLst/>
              <a:cxnLst/>
              <a:rect r="r" b="b" t="t" l="l"/>
              <a:pathLst>
                <a:path h="269863" w="2109685">
                  <a:moveTo>
                    <a:pt x="57990" y="0"/>
                  </a:moveTo>
                  <a:lnTo>
                    <a:pt x="2051694" y="0"/>
                  </a:lnTo>
                  <a:cubicBezTo>
                    <a:pt x="2067074" y="0"/>
                    <a:pt x="2081824" y="6110"/>
                    <a:pt x="2092700" y="16985"/>
                  </a:cubicBezTo>
                  <a:cubicBezTo>
                    <a:pt x="2103575" y="27860"/>
                    <a:pt x="2109685" y="42610"/>
                    <a:pt x="2109685" y="57990"/>
                  </a:cubicBezTo>
                  <a:lnTo>
                    <a:pt x="2109685" y="211872"/>
                  </a:lnTo>
                  <a:cubicBezTo>
                    <a:pt x="2109685" y="227252"/>
                    <a:pt x="2103575" y="242002"/>
                    <a:pt x="2092700" y="252878"/>
                  </a:cubicBezTo>
                  <a:cubicBezTo>
                    <a:pt x="2081824" y="263753"/>
                    <a:pt x="2067074" y="269863"/>
                    <a:pt x="2051694" y="269863"/>
                  </a:cubicBezTo>
                  <a:lnTo>
                    <a:pt x="57990" y="269863"/>
                  </a:lnTo>
                  <a:cubicBezTo>
                    <a:pt x="42610" y="269863"/>
                    <a:pt x="27860" y="263753"/>
                    <a:pt x="16985" y="252878"/>
                  </a:cubicBezTo>
                  <a:cubicBezTo>
                    <a:pt x="6110" y="242002"/>
                    <a:pt x="0" y="227252"/>
                    <a:pt x="0" y="211872"/>
                  </a:cubicBezTo>
                  <a:lnTo>
                    <a:pt x="0" y="57990"/>
                  </a:lnTo>
                  <a:cubicBezTo>
                    <a:pt x="0" y="42610"/>
                    <a:pt x="6110" y="27860"/>
                    <a:pt x="16985" y="16985"/>
                  </a:cubicBezTo>
                  <a:cubicBezTo>
                    <a:pt x="27860" y="6110"/>
                    <a:pt x="42610" y="0"/>
                    <a:pt x="57990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FBF9F1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109684" cy="3079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967116">
            <a:off x="8691170" y="1377244"/>
            <a:ext cx="12892802" cy="9575242"/>
          </a:xfrm>
          <a:custGeom>
            <a:avLst/>
            <a:gdLst/>
            <a:ahLst/>
            <a:cxnLst/>
            <a:rect r="r" b="b" t="t" l="l"/>
            <a:pathLst>
              <a:path h="9575242" w="12892802">
                <a:moveTo>
                  <a:pt x="0" y="0"/>
                </a:moveTo>
                <a:lnTo>
                  <a:pt x="12892803" y="0"/>
                </a:lnTo>
                <a:lnTo>
                  <a:pt x="12892803" y="9575242"/>
                </a:lnTo>
                <a:lnTo>
                  <a:pt x="0" y="9575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793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2151214"/>
            <a:ext cx="8010208" cy="6297125"/>
            <a:chOff x="0" y="0"/>
            <a:chExt cx="2109684" cy="165850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09685" cy="1658502"/>
            </a:xfrm>
            <a:custGeom>
              <a:avLst/>
              <a:gdLst/>
              <a:ahLst/>
              <a:cxnLst/>
              <a:rect r="r" b="b" t="t" l="l"/>
              <a:pathLst>
                <a:path h="1658502" w="2109685">
                  <a:moveTo>
                    <a:pt x="19330" y="0"/>
                  </a:moveTo>
                  <a:lnTo>
                    <a:pt x="2090354" y="0"/>
                  </a:lnTo>
                  <a:cubicBezTo>
                    <a:pt x="2101030" y="0"/>
                    <a:pt x="2109685" y="8654"/>
                    <a:pt x="2109685" y="19330"/>
                  </a:cubicBezTo>
                  <a:lnTo>
                    <a:pt x="2109685" y="1639172"/>
                  </a:lnTo>
                  <a:cubicBezTo>
                    <a:pt x="2109685" y="1644299"/>
                    <a:pt x="2107648" y="1649215"/>
                    <a:pt x="2104023" y="1652840"/>
                  </a:cubicBezTo>
                  <a:cubicBezTo>
                    <a:pt x="2100398" y="1656466"/>
                    <a:pt x="2095481" y="1658502"/>
                    <a:pt x="2090354" y="1658502"/>
                  </a:cubicBezTo>
                  <a:lnTo>
                    <a:pt x="19330" y="1658502"/>
                  </a:lnTo>
                  <a:cubicBezTo>
                    <a:pt x="14203" y="1658502"/>
                    <a:pt x="9287" y="1656466"/>
                    <a:pt x="5662" y="1652840"/>
                  </a:cubicBezTo>
                  <a:cubicBezTo>
                    <a:pt x="2037" y="1649215"/>
                    <a:pt x="0" y="1644299"/>
                    <a:pt x="0" y="1639172"/>
                  </a:cubicBezTo>
                  <a:lnTo>
                    <a:pt x="0" y="19330"/>
                  </a:lnTo>
                  <a:cubicBezTo>
                    <a:pt x="0" y="14203"/>
                    <a:pt x="2037" y="9287"/>
                    <a:pt x="5662" y="5662"/>
                  </a:cubicBezTo>
                  <a:cubicBezTo>
                    <a:pt x="9287" y="2037"/>
                    <a:pt x="14203" y="0"/>
                    <a:pt x="19330" y="0"/>
                  </a:cubicBezTo>
                  <a:close/>
                </a:path>
              </a:pathLst>
            </a:custGeom>
            <a:solidFill>
              <a:srgbClr val="FBF9F1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109684" cy="169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8334444" y="1214785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9249092" y="932795"/>
            <a:ext cx="8010208" cy="1024635"/>
            <a:chOff x="0" y="0"/>
            <a:chExt cx="2109684" cy="2698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09685" cy="269863"/>
            </a:xfrm>
            <a:custGeom>
              <a:avLst/>
              <a:gdLst/>
              <a:ahLst/>
              <a:cxnLst/>
              <a:rect r="r" b="b" t="t" l="l"/>
              <a:pathLst>
                <a:path h="269863" w="2109685">
                  <a:moveTo>
                    <a:pt x="57990" y="0"/>
                  </a:moveTo>
                  <a:lnTo>
                    <a:pt x="2051694" y="0"/>
                  </a:lnTo>
                  <a:cubicBezTo>
                    <a:pt x="2067074" y="0"/>
                    <a:pt x="2081824" y="6110"/>
                    <a:pt x="2092700" y="16985"/>
                  </a:cubicBezTo>
                  <a:cubicBezTo>
                    <a:pt x="2103575" y="27860"/>
                    <a:pt x="2109685" y="42610"/>
                    <a:pt x="2109685" y="57990"/>
                  </a:cubicBezTo>
                  <a:lnTo>
                    <a:pt x="2109685" y="211872"/>
                  </a:lnTo>
                  <a:cubicBezTo>
                    <a:pt x="2109685" y="227252"/>
                    <a:pt x="2103575" y="242002"/>
                    <a:pt x="2092700" y="252878"/>
                  </a:cubicBezTo>
                  <a:cubicBezTo>
                    <a:pt x="2081824" y="263753"/>
                    <a:pt x="2067074" y="269863"/>
                    <a:pt x="2051694" y="269863"/>
                  </a:cubicBezTo>
                  <a:lnTo>
                    <a:pt x="57990" y="269863"/>
                  </a:lnTo>
                  <a:cubicBezTo>
                    <a:pt x="42610" y="269863"/>
                    <a:pt x="27860" y="263753"/>
                    <a:pt x="16985" y="252878"/>
                  </a:cubicBezTo>
                  <a:cubicBezTo>
                    <a:pt x="6110" y="242002"/>
                    <a:pt x="0" y="227252"/>
                    <a:pt x="0" y="211872"/>
                  </a:cubicBezTo>
                  <a:lnTo>
                    <a:pt x="0" y="57990"/>
                  </a:lnTo>
                  <a:cubicBezTo>
                    <a:pt x="0" y="42610"/>
                    <a:pt x="6110" y="27860"/>
                    <a:pt x="16985" y="16985"/>
                  </a:cubicBezTo>
                  <a:cubicBezTo>
                    <a:pt x="27860" y="6110"/>
                    <a:pt x="42610" y="0"/>
                    <a:pt x="57990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FBF9F1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109684" cy="3079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249092" y="2151214"/>
            <a:ext cx="8010208" cy="3854030"/>
            <a:chOff x="0" y="0"/>
            <a:chExt cx="2109684" cy="101505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09685" cy="1015053"/>
            </a:xfrm>
            <a:custGeom>
              <a:avLst/>
              <a:gdLst/>
              <a:ahLst/>
              <a:cxnLst/>
              <a:rect r="r" b="b" t="t" l="l"/>
              <a:pathLst>
                <a:path h="1015053" w="2109685">
                  <a:moveTo>
                    <a:pt x="19330" y="0"/>
                  </a:moveTo>
                  <a:lnTo>
                    <a:pt x="2090354" y="0"/>
                  </a:lnTo>
                  <a:cubicBezTo>
                    <a:pt x="2101030" y="0"/>
                    <a:pt x="2109685" y="8654"/>
                    <a:pt x="2109685" y="19330"/>
                  </a:cubicBezTo>
                  <a:lnTo>
                    <a:pt x="2109685" y="995723"/>
                  </a:lnTo>
                  <a:cubicBezTo>
                    <a:pt x="2109685" y="1000850"/>
                    <a:pt x="2107648" y="1005767"/>
                    <a:pt x="2104023" y="1009392"/>
                  </a:cubicBezTo>
                  <a:cubicBezTo>
                    <a:pt x="2100398" y="1013017"/>
                    <a:pt x="2095481" y="1015053"/>
                    <a:pt x="2090354" y="1015053"/>
                  </a:cubicBezTo>
                  <a:lnTo>
                    <a:pt x="19330" y="1015053"/>
                  </a:lnTo>
                  <a:cubicBezTo>
                    <a:pt x="14203" y="1015053"/>
                    <a:pt x="9287" y="1013017"/>
                    <a:pt x="5662" y="1009392"/>
                  </a:cubicBezTo>
                  <a:cubicBezTo>
                    <a:pt x="2037" y="1005767"/>
                    <a:pt x="0" y="1000850"/>
                    <a:pt x="0" y="995723"/>
                  </a:cubicBezTo>
                  <a:lnTo>
                    <a:pt x="0" y="19330"/>
                  </a:lnTo>
                  <a:cubicBezTo>
                    <a:pt x="0" y="14203"/>
                    <a:pt x="2037" y="9287"/>
                    <a:pt x="5662" y="5662"/>
                  </a:cubicBezTo>
                  <a:cubicBezTo>
                    <a:pt x="9287" y="2037"/>
                    <a:pt x="14203" y="0"/>
                    <a:pt x="19330" y="0"/>
                  </a:cubicBezTo>
                  <a:close/>
                </a:path>
              </a:pathLst>
            </a:custGeom>
            <a:solidFill>
              <a:srgbClr val="FBF9F1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109684" cy="10531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6554836" y="1214785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608890" y="8703795"/>
            <a:ext cx="650410" cy="650410"/>
          </a:xfrm>
          <a:custGeom>
            <a:avLst/>
            <a:gdLst/>
            <a:ahLst/>
            <a:cxnLst/>
            <a:rect r="r" b="b" t="t" l="l"/>
            <a:pathLst>
              <a:path h="650410" w="650410">
                <a:moveTo>
                  <a:pt x="0" y="0"/>
                </a:moveTo>
                <a:lnTo>
                  <a:pt x="650410" y="0"/>
                </a:lnTo>
                <a:lnTo>
                  <a:pt x="650410" y="650410"/>
                </a:lnTo>
                <a:lnTo>
                  <a:pt x="0" y="6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504564" y="1147297"/>
            <a:ext cx="6667955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TYPES OF STORIES TO SHARE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04564" y="2601770"/>
            <a:ext cx="7058480" cy="5459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Patient Success Stories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One of the most powerful ways to build trust is by sharing real stories of families who’ve had positive experiences with your practice.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Stories About Your Team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Parents want to know the people behind the white coats. Sharing personal stories about your staff can make your practice more relatable and approachable.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Stories That Show Empathy in Action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These stories reinforce your commitment to empathy and build trust with potential patients.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9724956" y="1147297"/>
            <a:ext cx="6665953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THE EMOTIONAL IMPACT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724956" y="3280393"/>
            <a:ext cx="7058480" cy="194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Stay with you long-term.</a:t>
            </a:r>
          </a:p>
          <a:p>
            <a:pPr algn="l">
              <a:lnSpc>
                <a:spcPts val="3079"/>
              </a:lnSpc>
            </a:pP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Recommend you to their friends.</a:t>
            </a:r>
          </a:p>
          <a:p>
            <a:pPr algn="l">
              <a:lnSpc>
                <a:spcPts val="3079"/>
              </a:lnSpc>
            </a:pPr>
          </a:p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1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Leave positive reviews online.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724956" y="2595355"/>
            <a:ext cx="7058480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Loyalty and Advocacy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4983476">
            <a:off x="-2892749" y="-954371"/>
            <a:ext cx="7674102" cy="8229600"/>
          </a:xfrm>
          <a:custGeom>
            <a:avLst/>
            <a:gdLst/>
            <a:ahLst/>
            <a:cxnLst/>
            <a:rect r="r" b="b" t="t" l="l"/>
            <a:pathLst>
              <a:path h="8229600" w="7674102">
                <a:moveTo>
                  <a:pt x="0" y="8229600"/>
                </a:moveTo>
                <a:lnTo>
                  <a:pt x="7674102" y="8229600"/>
                </a:lnTo>
                <a:lnTo>
                  <a:pt x="7674102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372182" y="7222393"/>
            <a:ext cx="6195600" cy="3384081"/>
          </a:xfrm>
          <a:custGeom>
            <a:avLst/>
            <a:gdLst/>
            <a:ahLst/>
            <a:cxnLst/>
            <a:rect r="r" b="b" t="t" l="l"/>
            <a:pathLst>
              <a:path h="3384081" w="6195600">
                <a:moveTo>
                  <a:pt x="0" y="0"/>
                </a:moveTo>
                <a:lnTo>
                  <a:pt x="6195601" y="0"/>
                </a:lnTo>
                <a:lnTo>
                  <a:pt x="6195601" y="3384081"/>
                </a:lnTo>
                <a:lnTo>
                  <a:pt x="0" y="3384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50" t="0" r="0" b="-143185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26837" y="3132575"/>
            <a:ext cx="4235898" cy="6209424"/>
            <a:chOff x="0" y="0"/>
            <a:chExt cx="656251" cy="9620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6251" cy="962002"/>
            </a:xfrm>
            <a:custGeom>
              <a:avLst/>
              <a:gdLst/>
              <a:ahLst/>
              <a:cxnLst/>
              <a:rect r="r" b="b" t="t" l="l"/>
              <a:pathLst>
                <a:path h="962002" w="656251">
                  <a:moveTo>
                    <a:pt x="42037" y="0"/>
                  </a:moveTo>
                  <a:lnTo>
                    <a:pt x="614215" y="0"/>
                  </a:lnTo>
                  <a:cubicBezTo>
                    <a:pt x="625363" y="0"/>
                    <a:pt x="636056" y="4429"/>
                    <a:pt x="643939" y="12312"/>
                  </a:cubicBezTo>
                  <a:cubicBezTo>
                    <a:pt x="651823" y="20196"/>
                    <a:pt x="656251" y="30888"/>
                    <a:pt x="656251" y="42037"/>
                  </a:cubicBezTo>
                  <a:lnTo>
                    <a:pt x="656251" y="919965"/>
                  </a:lnTo>
                  <a:cubicBezTo>
                    <a:pt x="656251" y="943182"/>
                    <a:pt x="637431" y="962002"/>
                    <a:pt x="614215" y="962002"/>
                  </a:cubicBezTo>
                  <a:lnTo>
                    <a:pt x="42037" y="962002"/>
                  </a:lnTo>
                  <a:cubicBezTo>
                    <a:pt x="30888" y="962002"/>
                    <a:pt x="20196" y="957573"/>
                    <a:pt x="12312" y="949690"/>
                  </a:cubicBezTo>
                  <a:cubicBezTo>
                    <a:pt x="4429" y="941807"/>
                    <a:pt x="0" y="931114"/>
                    <a:pt x="0" y="919965"/>
                  </a:cubicBezTo>
                  <a:lnTo>
                    <a:pt x="0" y="42037"/>
                  </a:lnTo>
                  <a:cubicBezTo>
                    <a:pt x="0" y="30888"/>
                    <a:pt x="4429" y="20196"/>
                    <a:pt x="12312" y="12312"/>
                  </a:cubicBezTo>
                  <a:cubicBezTo>
                    <a:pt x="20196" y="4429"/>
                    <a:pt x="30888" y="0"/>
                    <a:pt x="42037" y="0"/>
                  </a:cubicBezTo>
                  <a:close/>
                </a:path>
              </a:pathLst>
            </a:custGeom>
            <a:blipFill>
              <a:blip r:embed="rId4"/>
              <a:stretch>
                <a:fillRect l="-60011" t="0" r="-6001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550652" y="3132575"/>
            <a:ext cx="6188862" cy="2961051"/>
            <a:chOff x="0" y="0"/>
            <a:chExt cx="1629988" cy="77986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9988" cy="779865"/>
            </a:xfrm>
            <a:custGeom>
              <a:avLst/>
              <a:gdLst/>
              <a:ahLst/>
              <a:cxnLst/>
              <a:rect r="r" b="b" t="t" l="l"/>
              <a:pathLst>
                <a:path h="779865" w="1629988">
                  <a:moveTo>
                    <a:pt x="25019" y="0"/>
                  </a:moveTo>
                  <a:lnTo>
                    <a:pt x="1604970" y="0"/>
                  </a:lnTo>
                  <a:cubicBezTo>
                    <a:pt x="1611605" y="0"/>
                    <a:pt x="1617969" y="2636"/>
                    <a:pt x="1622661" y="7328"/>
                  </a:cubicBezTo>
                  <a:cubicBezTo>
                    <a:pt x="1627353" y="12020"/>
                    <a:pt x="1629988" y="18383"/>
                    <a:pt x="1629988" y="25019"/>
                  </a:cubicBezTo>
                  <a:lnTo>
                    <a:pt x="1629988" y="754846"/>
                  </a:lnTo>
                  <a:cubicBezTo>
                    <a:pt x="1629988" y="761482"/>
                    <a:pt x="1627353" y="767845"/>
                    <a:pt x="1622661" y="772537"/>
                  </a:cubicBezTo>
                  <a:cubicBezTo>
                    <a:pt x="1617969" y="777229"/>
                    <a:pt x="1611605" y="779865"/>
                    <a:pt x="1604970" y="779865"/>
                  </a:cubicBezTo>
                  <a:lnTo>
                    <a:pt x="25019" y="779865"/>
                  </a:lnTo>
                  <a:cubicBezTo>
                    <a:pt x="18383" y="779865"/>
                    <a:pt x="12020" y="777229"/>
                    <a:pt x="7328" y="772537"/>
                  </a:cubicBezTo>
                  <a:cubicBezTo>
                    <a:pt x="2636" y="767845"/>
                    <a:pt x="0" y="761482"/>
                    <a:pt x="0" y="754846"/>
                  </a:cubicBezTo>
                  <a:lnTo>
                    <a:pt x="0" y="25019"/>
                  </a:lnTo>
                  <a:cubicBezTo>
                    <a:pt x="0" y="18383"/>
                    <a:pt x="2636" y="12020"/>
                    <a:pt x="7328" y="7328"/>
                  </a:cubicBezTo>
                  <a:cubicBezTo>
                    <a:pt x="12020" y="2636"/>
                    <a:pt x="18383" y="0"/>
                    <a:pt x="25019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9988" cy="817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50652" y="6380949"/>
            <a:ext cx="6188862" cy="2961051"/>
            <a:chOff x="0" y="0"/>
            <a:chExt cx="1629988" cy="77986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29988" cy="779865"/>
            </a:xfrm>
            <a:custGeom>
              <a:avLst/>
              <a:gdLst/>
              <a:ahLst/>
              <a:cxnLst/>
              <a:rect r="r" b="b" t="t" l="l"/>
              <a:pathLst>
                <a:path h="779865" w="1629988">
                  <a:moveTo>
                    <a:pt x="25019" y="0"/>
                  </a:moveTo>
                  <a:lnTo>
                    <a:pt x="1604970" y="0"/>
                  </a:lnTo>
                  <a:cubicBezTo>
                    <a:pt x="1611605" y="0"/>
                    <a:pt x="1617969" y="2636"/>
                    <a:pt x="1622661" y="7328"/>
                  </a:cubicBezTo>
                  <a:cubicBezTo>
                    <a:pt x="1627353" y="12020"/>
                    <a:pt x="1629988" y="18383"/>
                    <a:pt x="1629988" y="25019"/>
                  </a:cubicBezTo>
                  <a:lnTo>
                    <a:pt x="1629988" y="754846"/>
                  </a:lnTo>
                  <a:cubicBezTo>
                    <a:pt x="1629988" y="761482"/>
                    <a:pt x="1627353" y="767845"/>
                    <a:pt x="1622661" y="772537"/>
                  </a:cubicBezTo>
                  <a:cubicBezTo>
                    <a:pt x="1617969" y="777229"/>
                    <a:pt x="1611605" y="779865"/>
                    <a:pt x="1604970" y="779865"/>
                  </a:cubicBezTo>
                  <a:lnTo>
                    <a:pt x="25019" y="779865"/>
                  </a:lnTo>
                  <a:cubicBezTo>
                    <a:pt x="18383" y="779865"/>
                    <a:pt x="12020" y="777229"/>
                    <a:pt x="7328" y="772537"/>
                  </a:cubicBezTo>
                  <a:cubicBezTo>
                    <a:pt x="2636" y="767845"/>
                    <a:pt x="0" y="761482"/>
                    <a:pt x="0" y="754846"/>
                  </a:cubicBezTo>
                  <a:lnTo>
                    <a:pt x="0" y="25019"/>
                  </a:lnTo>
                  <a:cubicBezTo>
                    <a:pt x="0" y="18383"/>
                    <a:pt x="2636" y="12020"/>
                    <a:pt x="7328" y="7328"/>
                  </a:cubicBezTo>
                  <a:cubicBezTo>
                    <a:pt x="12020" y="2636"/>
                    <a:pt x="18383" y="0"/>
                    <a:pt x="25019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629988" cy="817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548485" y="3132575"/>
            <a:ext cx="6188862" cy="2961051"/>
            <a:chOff x="0" y="0"/>
            <a:chExt cx="1629988" cy="77986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29988" cy="779865"/>
            </a:xfrm>
            <a:custGeom>
              <a:avLst/>
              <a:gdLst/>
              <a:ahLst/>
              <a:cxnLst/>
              <a:rect r="r" b="b" t="t" l="l"/>
              <a:pathLst>
                <a:path h="779865" w="1629988">
                  <a:moveTo>
                    <a:pt x="25019" y="0"/>
                  </a:moveTo>
                  <a:lnTo>
                    <a:pt x="1604970" y="0"/>
                  </a:lnTo>
                  <a:cubicBezTo>
                    <a:pt x="1611605" y="0"/>
                    <a:pt x="1617969" y="2636"/>
                    <a:pt x="1622661" y="7328"/>
                  </a:cubicBezTo>
                  <a:cubicBezTo>
                    <a:pt x="1627353" y="12020"/>
                    <a:pt x="1629988" y="18383"/>
                    <a:pt x="1629988" y="25019"/>
                  </a:cubicBezTo>
                  <a:lnTo>
                    <a:pt x="1629988" y="754846"/>
                  </a:lnTo>
                  <a:cubicBezTo>
                    <a:pt x="1629988" y="761482"/>
                    <a:pt x="1627353" y="767845"/>
                    <a:pt x="1622661" y="772537"/>
                  </a:cubicBezTo>
                  <a:cubicBezTo>
                    <a:pt x="1617969" y="777229"/>
                    <a:pt x="1611605" y="779865"/>
                    <a:pt x="1604970" y="779865"/>
                  </a:cubicBezTo>
                  <a:lnTo>
                    <a:pt x="25019" y="779865"/>
                  </a:lnTo>
                  <a:cubicBezTo>
                    <a:pt x="18383" y="779865"/>
                    <a:pt x="12020" y="777229"/>
                    <a:pt x="7328" y="772537"/>
                  </a:cubicBezTo>
                  <a:cubicBezTo>
                    <a:pt x="2636" y="767845"/>
                    <a:pt x="0" y="761482"/>
                    <a:pt x="0" y="754846"/>
                  </a:cubicBezTo>
                  <a:lnTo>
                    <a:pt x="0" y="25019"/>
                  </a:lnTo>
                  <a:cubicBezTo>
                    <a:pt x="0" y="18383"/>
                    <a:pt x="2636" y="12020"/>
                    <a:pt x="7328" y="7328"/>
                  </a:cubicBezTo>
                  <a:cubicBezTo>
                    <a:pt x="12020" y="2636"/>
                    <a:pt x="18383" y="0"/>
                    <a:pt x="25019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629988" cy="817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1548485" y="6380949"/>
            <a:ext cx="6188862" cy="2961051"/>
            <a:chOff x="0" y="0"/>
            <a:chExt cx="1629988" cy="77986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629988" cy="779865"/>
            </a:xfrm>
            <a:custGeom>
              <a:avLst/>
              <a:gdLst/>
              <a:ahLst/>
              <a:cxnLst/>
              <a:rect r="r" b="b" t="t" l="l"/>
              <a:pathLst>
                <a:path h="779865" w="1629988">
                  <a:moveTo>
                    <a:pt x="25019" y="0"/>
                  </a:moveTo>
                  <a:lnTo>
                    <a:pt x="1604970" y="0"/>
                  </a:lnTo>
                  <a:cubicBezTo>
                    <a:pt x="1611605" y="0"/>
                    <a:pt x="1617969" y="2636"/>
                    <a:pt x="1622661" y="7328"/>
                  </a:cubicBezTo>
                  <a:cubicBezTo>
                    <a:pt x="1627353" y="12020"/>
                    <a:pt x="1629988" y="18383"/>
                    <a:pt x="1629988" y="25019"/>
                  </a:cubicBezTo>
                  <a:lnTo>
                    <a:pt x="1629988" y="754846"/>
                  </a:lnTo>
                  <a:cubicBezTo>
                    <a:pt x="1629988" y="761482"/>
                    <a:pt x="1627353" y="767845"/>
                    <a:pt x="1622661" y="772537"/>
                  </a:cubicBezTo>
                  <a:cubicBezTo>
                    <a:pt x="1617969" y="777229"/>
                    <a:pt x="1611605" y="779865"/>
                    <a:pt x="1604970" y="779865"/>
                  </a:cubicBezTo>
                  <a:lnTo>
                    <a:pt x="25019" y="779865"/>
                  </a:lnTo>
                  <a:cubicBezTo>
                    <a:pt x="18383" y="779865"/>
                    <a:pt x="12020" y="777229"/>
                    <a:pt x="7328" y="772537"/>
                  </a:cubicBezTo>
                  <a:cubicBezTo>
                    <a:pt x="2636" y="767845"/>
                    <a:pt x="0" y="761482"/>
                    <a:pt x="0" y="754846"/>
                  </a:cubicBezTo>
                  <a:lnTo>
                    <a:pt x="0" y="25019"/>
                  </a:lnTo>
                  <a:cubicBezTo>
                    <a:pt x="0" y="18383"/>
                    <a:pt x="2636" y="12020"/>
                    <a:pt x="7328" y="7328"/>
                  </a:cubicBezTo>
                  <a:cubicBezTo>
                    <a:pt x="12020" y="2636"/>
                    <a:pt x="18383" y="0"/>
                    <a:pt x="25019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629988" cy="8179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944302" y="4112215"/>
            <a:ext cx="5445149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When families feel valued, heard, and cared for, it shows in how they rate and review their experience.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4302" y="3502991"/>
            <a:ext cx="5445149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Patient Satisfaction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888099" y="708021"/>
            <a:ext cx="12651836" cy="145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b="true" sz="5000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MEASURING THE</a:t>
            </a:r>
            <a:r>
              <a:rPr lang="en-US" sz="5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5500"/>
              </a:lnSpc>
            </a:pPr>
            <a:r>
              <a:rPr lang="en-US" sz="5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Impact of Empathy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4302" y="7360589"/>
            <a:ext cx="5520552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Patient Retention Rates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Referral Rates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44302" y="6751365"/>
            <a:ext cx="5445149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Retention and Referrals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900910" y="4112215"/>
            <a:ext cx="5595955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Website Analytics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Social Media Engagement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Email Open Rates and Clicks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900910" y="3502991"/>
            <a:ext cx="5445149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Engagement Metrics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942135" y="7360589"/>
            <a:ext cx="5445149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Analyze recurring themes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Address negative feedback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942135" y="6751365"/>
            <a:ext cx="5445149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Online Reviews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4983476">
            <a:off x="-3462425" y="802266"/>
            <a:ext cx="10784907" cy="11565583"/>
          </a:xfrm>
          <a:custGeom>
            <a:avLst/>
            <a:gdLst/>
            <a:ahLst/>
            <a:cxnLst/>
            <a:rect r="r" b="b" t="t" l="l"/>
            <a:pathLst>
              <a:path h="11565583" w="10784907">
                <a:moveTo>
                  <a:pt x="0" y="11565583"/>
                </a:moveTo>
                <a:lnTo>
                  <a:pt x="10784907" y="11565583"/>
                </a:lnTo>
                <a:lnTo>
                  <a:pt x="10784907" y="0"/>
                </a:lnTo>
                <a:lnTo>
                  <a:pt x="0" y="0"/>
                </a:lnTo>
                <a:lnTo>
                  <a:pt x="0" y="11565583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92400" y="6902919"/>
            <a:ext cx="6195600" cy="3384081"/>
          </a:xfrm>
          <a:custGeom>
            <a:avLst/>
            <a:gdLst/>
            <a:ahLst/>
            <a:cxnLst/>
            <a:rect r="r" b="b" t="t" l="l"/>
            <a:pathLst>
              <a:path h="3384081" w="6195600">
                <a:moveTo>
                  <a:pt x="0" y="0"/>
                </a:moveTo>
                <a:lnTo>
                  <a:pt x="6195600" y="0"/>
                </a:lnTo>
                <a:lnTo>
                  <a:pt x="6195600" y="3384081"/>
                </a:lnTo>
                <a:lnTo>
                  <a:pt x="0" y="3384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50" t="0" r="0" b="-143185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26837" y="3132575"/>
            <a:ext cx="4235898" cy="6209424"/>
            <a:chOff x="0" y="0"/>
            <a:chExt cx="656251" cy="9620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6251" cy="962002"/>
            </a:xfrm>
            <a:custGeom>
              <a:avLst/>
              <a:gdLst/>
              <a:ahLst/>
              <a:cxnLst/>
              <a:rect r="r" b="b" t="t" l="l"/>
              <a:pathLst>
                <a:path h="962002" w="656251">
                  <a:moveTo>
                    <a:pt x="42037" y="0"/>
                  </a:moveTo>
                  <a:lnTo>
                    <a:pt x="614215" y="0"/>
                  </a:lnTo>
                  <a:cubicBezTo>
                    <a:pt x="625363" y="0"/>
                    <a:pt x="636056" y="4429"/>
                    <a:pt x="643939" y="12312"/>
                  </a:cubicBezTo>
                  <a:cubicBezTo>
                    <a:pt x="651823" y="20196"/>
                    <a:pt x="656251" y="30888"/>
                    <a:pt x="656251" y="42037"/>
                  </a:cubicBezTo>
                  <a:lnTo>
                    <a:pt x="656251" y="919965"/>
                  </a:lnTo>
                  <a:cubicBezTo>
                    <a:pt x="656251" y="943182"/>
                    <a:pt x="637431" y="962002"/>
                    <a:pt x="614215" y="962002"/>
                  </a:cubicBezTo>
                  <a:lnTo>
                    <a:pt x="42037" y="962002"/>
                  </a:lnTo>
                  <a:cubicBezTo>
                    <a:pt x="30888" y="962002"/>
                    <a:pt x="20196" y="957573"/>
                    <a:pt x="12312" y="949690"/>
                  </a:cubicBezTo>
                  <a:cubicBezTo>
                    <a:pt x="4429" y="941807"/>
                    <a:pt x="0" y="931114"/>
                    <a:pt x="0" y="919965"/>
                  </a:cubicBezTo>
                  <a:lnTo>
                    <a:pt x="0" y="42037"/>
                  </a:lnTo>
                  <a:cubicBezTo>
                    <a:pt x="0" y="30888"/>
                    <a:pt x="4429" y="20196"/>
                    <a:pt x="12312" y="12312"/>
                  </a:cubicBezTo>
                  <a:cubicBezTo>
                    <a:pt x="20196" y="4429"/>
                    <a:pt x="30888" y="0"/>
                    <a:pt x="42037" y="0"/>
                  </a:cubicBezTo>
                  <a:close/>
                </a:path>
              </a:pathLst>
            </a:custGeom>
            <a:blipFill>
              <a:blip r:embed="rId4"/>
              <a:stretch>
                <a:fillRect l="-60011" t="0" r="-6001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550652" y="3132575"/>
            <a:ext cx="6188862" cy="4089818"/>
            <a:chOff x="0" y="0"/>
            <a:chExt cx="1629988" cy="107715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9988" cy="1077154"/>
            </a:xfrm>
            <a:custGeom>
              <a:avLst/>
              <a:gdLst/>
              <a:ahLst/>
              <a:cxnLst/>
              <a:rect r="r" b="b" t="t" l="l"/>
              <a:pathLst>
                <a:path h="1077154" w="1629988">
                  <a:moveTo>
                    <a:pt x="25019" y="0"/>
                  </a:moveTo>
                  <a:lnTo>
                    <a:pt x="1604970" y="0"/>
                  </a:lnTo>
                  <a:cubicBezTo>
                    <a:pt x="1611605" y="0"/>
                    <a:pt x="1617969" y="2636"/>
                    <a:pt x="1622661" y="7328"/>
                  </a:cubicBezTo>
                  <a:cubicBezTo>
                    <a:pt x="1627353" y="12020"/>
                    <a:pt x="1629988" y="18383"/>
                    <a:pt x="1629988" y="25019"/>
                  </a:cubicBezTo>
                  <a:lnTo>
                    <a:pt x="1629988" y="1052135"/>
                  </a:lnTo>
                  <a:cubicBezTo>
                    <a:pt x="1629988" y="1058770"/>
                    <a:pt x="1627353" y="1065134"/>
                    <a:pt x="1622661" y="1069826"/>
                  </a:cubicBezTo>
                  <a:cubicBezTo>
                    <a:pt x="1617969" y="1074518"/>
                    <a:pt x="1611605" y="1077154"/>
                    <a:pt x="1604970" y="1077154"/>
                  </a:cubicBezTo>
                  <a:lnTo>
                    <a:pt x="25019" y="1077154"/>
                  </a:lnTo>
                  <a:cubicBezTo>
                    <a:pt x="18383" y="1077154"/>
                    <a:pt x="12020" y="1074518"/>
                    <a:pt x="7328" y="1069826"/>
                  </a:cubicBezTo>
                  <a:cubicBezTo>
                    <a:pt x="2636" y="1065134"/>
                    <a:pt x="0" y="1058770"/>
                    <a:pt x="0" y="1052135"/>
                  </a:cubicBezTo>
                  <a:lnTo>
                    <a:pt x="0" y="25019"/>
                  </a:lnTo>
                  <a:cubicBezTo>
                    <a:pt x="0" y="18383"/>
                    <a:pt x="2636" y="12020"/>
                    <a:pt x="7328" y="7328"/>
                  </a:cubicBezTo>
                  <a:cubicBezTo>
                    <a:pt x="12020" y="2636"/>
                    <a:pt x="18383" y="0"/>
                    <a:pt x="25019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29988" cy="11152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548485" y="3132575"/>
            <a:ext cx="6188862" cy="3191208"/>
            <a:chOff x="0" y="0"/>
            <a:chExt cx="1629988" cy="8404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29988" cy="840483"/>
            </a:xfrm>
            <a:custGeom>
              <a:avLst/>
              <a:gdLst/>
              <a:ahLst/>
              <a:cxnLst/>
              <a:rect r="r" b="b" t="t" l="l"/>
              <a:pathLst>
                <a:path h="840483" w="1629988">
                  <a:moveTo>
                    <a:pt x="25019" y="0"/>
                  </a:moveTo>
                  <a:lnTo>
                    <a:pt x="1604970" y="0"/>
                  </a:lnTo>
                  <a:cubicBezTo>
                    <a:pt x="1611605" y="0"/>
                    <a:pt x="1617969" y="2636"/>
                    <a:pt x="1622661" y="7328"/>
                  </a:cubicBezTo>
                  <a:cubicBezTo>
                    <a:pt x="1627353" y="12020"/>
                    <a:pt x="1629988" y="18383"/>
                    <a:pt x="1629988" y="25019"/>
                  </a:cubicBezTo>
                  <a:lnTo>
                    <a:pt x="1629988" y="815464"/>
                  </a:lnTo>
                  <a:cubicBezTo>
                    <a:pt x="1629988" y="822099"/>
                    <a:pt x="1627353" y="828463"/>
                    <a:pt x="1622661" y="833155"/>
                  </a:cubicBezTo>
                  <a:cubicBezTo>
                    <a:pt x="1617969" y="837847"/>
                    <a:pt x="1611605" y="840483"/>
                    <a:pt x="1604970" y="840483"/>
                  </a:cubicBezTo>
                  <a:lnTo>
                    <a:pt x="25019" y="840483"/>
                  </a:lnTo>
                  <a:cubicBezTo>
                    <a:pt x="18383" y="840483"/>
                    <a:pt x="12020" y="837847"/>
                    <a:pt x="7328" y="833155"/>
                  </a:cubicBezTo>
                  <a:cubicBezTo>
                    <a:pt x="2636" y="828463"/>
                    <a:pt x="0" y="822099"/>
                    <a:pt x="0" y="815464"/>
                  </a:cubicBezTo>
                  <a:lnTo>
                    <a:pt x="0" y="25019"/>
                  </a:lnTo>
                  <a:cubicBezTo>
                    <a:pt x="0" y="18383"/>
                    <a:pt x="2636" y="12020"/>
                    <a:pt x="7328" y="7328"/>
                  </a:cubicBezTo>
                  <a:cubicBezTo>
                    <a:pt x="12020" y="2636"/>
                    <a:pt x="18383" y="0"/>
                    <a:pt x="25019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FBF9F1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629988" cy="8785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944302" y="4112215"/>
            <a:ext cx="5445149" cy="2725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When families trust your practice, they’re more likely to schedule appointments, follow your advice, and engage with your resources.</a:t>
            </a:r>
          </a:p>
          <a:p>
            <a:pPr algn="l">
              <a:lnSpc>
                <a:spcPts val="3079"/>
              </a:lnSpc>
            </a:p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Appointment Bookings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Content Conversions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44302" y="3502991"/>
            <a:ext cx="5445149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Conversion Metrics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888099" y="708021"/>
            <a:ext cx="12651836" cy="145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b="true" sz="5000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MEASURING THE </a:t>
            </a:r>
          </a:p>
          <a:p>
            <a:pPr algn="ctr">
              <a:lnSpc>
                <a:spcPts val="5500"/>
              </a:lnSpc>
            </a:pPr>
            <a:r>
              <a:rPr lang="en-US" b="true" sz="5000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IMPACT OF EMPATHY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42135" y="4572012"/>
            <a:ext cx="5595955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Identify Gaps</a:t>
            </a:r>
          </a:p>
          <a:p>
            <a:pPr algn="l">
              <a:lnSpc>
                <a:spcPts val="3079"/>
              </a:lnSpc>
            </a:pPr>
            <a:r>
              <a:rPr lang="en-US" sz="2199" b="true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Test Different Approaches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b="true" sz="2199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Monitor Trends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42135" y="3502991"/>
            <a:ext cx="3710889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BF9F1"/>
                </a:solidFill>
                <a:latin typeface="Lato Bold"/>
                <a:ea typeface="Lato Bold"/>
                <a:cs typeface="Lato Bold"/>
                <a:sym typeface="Lato Bold"/>
              </a:rPr>
              <a:t>Use Feedback to Refine Your Approach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83875" y="0"/>
            <a:ext cx="6904125" cy="10287000"/>
            <a:chOff x="0" y="0"/>
            <a:chExt cx="950116" cy="14156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50116" cy="1415652"/>
            </a:xfrm>
            <a:custGeom>
              <a:avLst/>
              <a:gdLst/>
              <a:ahLst/>
              <a:cxnLst/>
              <a:rect r="r" b="b" t="t" l="l"/>
              <a:pathLst>
                <a:path h="1415652" w="950116">
                  <a:moveTo>
                    <a:pt x="0" y="0"/>
                  </a:moveTo>
                  <a:lnTo>
                    <a:pt x="950116" y="0"/>
                  </a:lnTo>
                  <a:lnTo>
                    <a:pt x="950116" y="1415652"/>
                  </a:lnTo>
                  <a:lnTo>
                    <a:pt x="0" y="1415652"/>
                  </a:lnTo>
                  <a:close/>
                </a:path>
              </a:pathLst>
            </a:custGeom>
            <a:blipFill>
              <a:blip r:embed="rId2"/>
              <a:stretch>
                <a:fillRect l="-12641" t="-104" r="-46497" b="-6701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482999"/>
            <a:ext cx="12577332" cy="8137251"/>
            <a:chOff x="0" y="0"/>
            <a:chExt cx="3312548" cy="21431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12549" cy="2143144"/>
            </a:xfrm>
            <a:custGeom>
              <a:avLst/>
              <a:gdLst/>
              <a:ahLst/>
              <a:cxnLst/>
              <a:rect r="r" b="b" t="t" l="l"/>
              <a:pathLst>
                <a:path h="2143144" w="3312549">
                  <a:moveTo>
                    <a:pt x="12311" y="0"/>
                  </a:moveTo>
                  <a:lnTo>
                    <a:pt x="3300238" y="0"/>
                  </a:lnTo>
                  <a:cubicBezTo>
                    <a:pt x="3307037" y="0"/>
                    <a:pt x="3312549" y="5512"/>
                    <a:pt x="3312549" y="12311"/>
                  </a:cubicBezTo>
                  <a:lnTo>
                    <a:pt x="3312549" y="2130834"/>
                  </a:lnTo>
                  <a:cubicBezTo>
                    <a:pt x="3312549" y="2134099"/>
                    <a:pt x="3311251" y="2137230"/>
                    <a:pt x="3308943" y="2139539"/>
                  </a:cubicBezTo>
                  <a:cubicBezTo>
                    <a:pt x="3306634" y="2141847"/>
                    <a:pt x="3303503" y="2143144"/>
                    <a:pt x="3300238" y="2143144"/>
                  </a:cubicBezTo>
                  <a:lnTo>
                    <a:pt x="12311" y="2143144"/>
                  </a:lnTo>
                  <a:cubicBezTo>
                    <a:pt x="9046" y="2143144"/>
                    <a:pt x="5915" y="2141847"/>
                    <a:pt x="3606" y="2139539"/>
                  </a:cubicBezTo>
                  <a:cubicBezTo>
                    <a:pt x="1297" y="2137230"/>
                    <a:pt x="0" y="2134099"/>
                    <a:pt x="0" y="2130834"/>
                  </a:cubicBezTo>
                  <a:lnTo>
                    <a:pt x="0" y="12311"/>
                  </a:lnTo>
                  <a:cubicBezTo>
                    <a:pt x="0" y="9046"/>
                    <a:pt x="1297" y="5915"/>
                    <a:pt x="3606" y="3606"/>
                  </a:cubicBezTo>
                  <a:cubicBezTo>
                    <a:pt x="5915" y="1297"/>
                    <a:pt x="9046" y="0"/>
                    <a:pt x="12311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E5E1DA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312548" cy="21812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6626729">
            <a:off x="-8130685" y="1817905"/>
            <a:ext cx="12221289" cy="8822969"/>
          </a:xfrm>
          <a:custGeom>
            <a:avLst/>
            <a:gdLst/>
            <a:ahLst/>
            <a:cxnLst/>
            <a:rect r="r" b="b" t="t" l="l"/>
            <a:pathLst>
              <a:path h="8822969" w="12221289">
                <a:moveTo>
                  <a:pt x="12221289" y="0"/>
                </a:moveTo>
                <a:lnTo>
                  <a:pt x="0" y="0"/>
                </a:lnTo>
                <a:lnTo>
                  <a:pt x="0" y="8822968"/>
                </a:lnTo>
                <a:lnTo>
                  <a:pt x="12221289" y="8822968"/>
                </a:lnTo>
                <a:lnTo>
                  <a:pt x="1222128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12631" y="378290"/>
            <a:ext cx="650410" cy="650410"/>
          </a:xfrm>
          <a:custGeom>
            <a:avLst/>
            <a:gdLst/>
            <a:ahLst/>
            <a:cxnLst/>
            <a:rect r="r" b="b" t="t" l="l"/>
            <a:pathLst>
              <a:path h="650410" w="650410">
                <a:moveTo>
                  <a:pt x="0" y="0"/>
                </a:moveTo>
                <a:lnTo>
                  <a:pt x="650410" y="0"/>
                </a:lnTo>
                <a:lnTo>
                  <a:pt x="650410" y="650410"/>
                </a:lnTo>
                <a:lnTo>
                  <a:pt x="0" y="6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339023" y="2285225"/>
            <a:ext cx="8043479" cy="98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INTRODUCTION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34370" y="3782314"/>
            <a:ext cx="9395475" cy="962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3"/>
              </a:lnSpc>
            </a:pPr>
            <a:r>
              <a:rPr lang="en-US" sz="2745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Agency Head, Fractional CMO, Revenue Operation Advisor</a:t>
            </a:r>
          </a:p>
          <a:p>
            <a:pPr algn="l">
              <a:lnSpc>
                <a:spcPts val="3843"/>
              </a:lnSpc>
              <a:spcBef>
                <a:spcPct val="0"/>
              </a:spcBef>
            </a:pPr>
            <a:r>
              <a:rPr lang="en-US" sz="2745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 - SaaS Solutions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469906" y="5086350"/>
            <a:ext cx="7601989" cy="243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4"/>
              </a:lnSpc>
            </a:pPr>
            <a:r>
              <a:rPr lang="en-US" sz="2753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15 Years Marketing Experience</a:t>
            </a:r>
          </a:p>
          <a:p>
            <a:pPr algn="l" marL="594428" indent="-297214" lvl="1">
              <a:lnSpc>
                <a:spcPts val="3854"/>
              </a:lnSpc>
              <a:buFont typeface="Arial"/>
              <a:buChar char="•"/>
            </a:pPr>
            <a:r>
              <a:rPr lang="en-US" sz="2753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Manufacturing &amp; Distribution</a:t>
            </a:r>
          </a:p>
          <a:p>
            <a:pPr algn="l" marL="594428" indent="-297214" lvl="1">
              <a:lnSpc>
                <a:spcPts val="3854"/>
              </a:lnSpc>
              <a:buFont typeface="Arial"/>
              <a:buChar char="•"/>
            </a:pPr>
            <a:r>
              <a:rPr lang="en-US" sz="2753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Emerging Tech</a:t>
            </a:r>
          </a:p>
          <a:p>
            <a:pPr algn="l" marL="594428" indent="-297214" lvl="1">
              <a:lnSpc>
                <a:spcPts val="3854"/>
              </a:lnSpc>
              <a:buFont typeface="Arial"/>
              <a:buChar char="•"/>
            </a:pPr>
            <a:r>
              <a:rPr lang="en-US" sz="2753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Wealth Management</a:t>
            </a:r>
          </a:p>
          <a:p>
            <a:pPr algn="l" marL="594428" indent="-297214" lvl="1">
              <a:lnSpc>
                <a:spcPts val="3854"/>
              </a:lnSpc>
              <a:spcBef>
                <a:spcPct val="0"/>
              </a:spcBef>
              <a:buFont typeface="Arial"/>
              <a:buChar char="•"/>
            </a:pPr>
            <a:r>
              <a:rPr lang="en-US" sz="2753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Healthcare &amp; BioTech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0817513" y="-3911527"/>
            <a:ext cx="7470487" cy="5397427"/>
          </a:xfrm>
          <a:custGeom>
            <a:avLst/>
            <a:gdLst/>
            <a:ahLst/>
            <a:cxnLst/>
            <a:rect r="r" b="b" t="t" l="l"/>
            <a:pathLst>
              <a:path h="5397427" w="7470487">
                <a:moveTo>
                  <a:pt x="0" y="0"/>
                </a:moveTo>
                <a:lnTo>
                  <a:pt x="7470487" y="0"/>
                </a:lnTo>
                <a:lnTo>
                  <a:pt x="7470487" y="5397427"/>
                </a:lnTo>
                <a:lnTo>
                  <a:pt x="0" y="53974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8131585" y="653219"/>
            <a:ext cx="13745171" cy="10034901"/>
          </a:xfrm>
          <a:custGeom>
            <a:avLst/>
            <a:gdLst/>
            <a:ahLst/>
            <a:cxnLst/>
            <a:rect r="r" b="b" t="t" l="l"/>
            <a:pathLst>
              <a:path h="10034901" w="13745171">
                <a:moveTo>
                  <a:pt x="0" y="0"/>
                </a:moveTo>
                <a:lnTo>
                  <a:pt x="13745171" y="0"/>
                </a:lnTo>
                <a:lnTo>
                  <a:pt x="13745171" y="10034901"/>
                </a:lnTo>
                <a:lnTo>
                  <a:pt x="0" y="10034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" t="0" r="-523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71511" y="431510"/>
            <a:ext cx="7946621" cy="176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THE POWER OF</a:t>
            </a:r>
            <a:r>
              <a:rPr lang="en-US" sz="6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6600"/>
              </a:lnSpc>
            </a:pPr>
            <a:r>
              <a:rPr lang="en-US" sz="6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Empathy in Action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011399" y="2610105"/>
            <a:ext cx="9565643" cy="1150544"/>
            <a:chOff x="0" y="0"/>
            <a:chExt cx="2519346" cy="3030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19346" cy="303024"/>
            </a:xfrm>
            <a:custGeom>
              <a:avLst/>
              <a:gdLst/>
              <a:ahLst/>
              <a:cxnLst/>
              <a:rect r="r" b="b" t="t" l="l"/>
              <a:pathLst>
                <a:path h="303024" w="2519346">
                  <a:moveTo>
                    <a:pt x="48561" y="0"/>
                  </a:moveTo>
                  <a:lnTo>
                    <a:pt x="2470785" y="0"/>
                  </a:lnTo>
                  <a:cubicBezTo>
                    <a:pt x="2483664" y="0"/>
                    <a:pt x="2496016" y="5116"/>
                    <a:pt x="2505123" y="14223"/>
                  </a:cubicBezTo>
                  <a:cubicBezTo>
                    <a:pt x="2514230" y="23330"/>
                    <a:pt x="2519346" y="35682"/>
                    <a:pt x="2519346" y="48561"/>
                  </a:cubicBezTo>
                  <a:lnTo>
                    <a:pt x="2519346" y="254463"/>
                  </a:lnTo>
                  <a:cubicBezTo>
                    <a:pt x="2519346" y="267342"/>
                    <a:pt x="2514230" y="279694"/>
                    <a:pt x="2505123" y="288801"/>
                  </a:cubicBezTo>
                  <a:cubicBezTo>
                    <a:pt x="2496016" y="297908"/>
                    <a:pt x="2483664" y="303024"/>
                    <a:pt x="2470785" y="303024"/>
                  </a:cubicBezTo>
                  <a:lnTo>
                    <a:pt x="48561" y="303024"/>
                  </a:lnTo>
                  <a:cubicBezTo>
                    <a:pt x="35682" y="303024"/>
                    <a:pt x="23330" y="297908"/>
                    <a:pt x="14223" y="288801"/>
                  </a:cubicBezTo>
                  <a:cubicBezTo>
                    <a:pt x="5116" y="279694"/>
                    <a:pt x="0" y="267342"/>
                    <a:pt x="0" y="254463"/>
                  </a:cubicBezTo>
                  <a:lnTo>
                    <a:pt x="0" y="48561"/>
                  </a:lnTo>
                  <a:cubicBezTo>
                    <a:pt x="0" y="35682"/>
                    <a:pt x="5116" y="23330"/>
                    <a:pt x="14223" y="14223"/>
                  </a:cubicBezTo>
                  <a:cubicBezTo>
                    <a:pt x="23330" y="5116"/>
                    <a:pt x="35682" y="0"/>
                    <a:pt x="48561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E5E1DA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2519346" cy="36969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E5E1DA"/>
                  </a:solidFill>
                  <a:latin typeface="Lato"/>
                  <a:ea typeface="Lato"/>
                  <a:cs typeface="Lato"/>
                  <a:sym typeface="Lato"/>
                </a:rPr>
                <a:t>It’s a Commitment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011399" y="3959855"/>
            <a:ext cx="9565643" cy="1150544"/>
            <a:chOff x="0" y="0"/>
            <a:chExt cx="2519346" cy="3030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19346" cy="303024"/>
            </a:xfrm>
            <a:custGeom>
              <a:avLst/>
              <a:gdLst/>
              <a:ahLst/>
              <a:cxnLst/>
              <a:rect r="r" b="b" t="t" l="l"/>
              <a:pathLst>
                <a:path h="303024" w="2519346">
                  <a:moveTo>
                    <a:pt x="48561" y="0"/>
                  </a:moveTo>
                  <a:lnTo>
                    <a:pt x="2470785" y="0"/>
                  </a:lnTo>
                  <a:cubicBezTo>
                    <a:pt x="2483664" y="0"/>
                    <a:pt x="2496016" y="5116"/>
                    <a:pt x="2505123" y="14223"/>
                  </a:cubicBezTo>
                  <a:cubicBezTo>
                    <a:pt x="2514230" y="23330"/>
                    <a:pt x="2519346" y="35682"/>
                    <a:pt x="2519346" y="48561"/>
                  </a:cubicBezTo>
                  <a:lnTo>
                    <a:pt x="2519346" y="254463"/>
                  </a:lnTo>
                  <a:cubicBezTo>
                    <a:pt x="2519346" y="267342"/>
                    <a:pt x="2514230" y="279694"/>
                    <a:pt x="2505123" y="288801"/>
                  </a:cubicBezTo>
                  <a:cubicBezTo>
                    <a:pt x="2496016" y="297908"/>
                    <a:pt x="2483664" y="303024"/>
                    <a:pt x="2470785" y="303024"/>
                  </a:cubicBezTo>
                  <a:lnTo>
                    <a:pt x="48561" y="303024"/>
                  </a:lnTo>
                  <a:cubicBezTo>
                    <a:pt x="35682" y="303024"/>
                    <a:pt x="23330" y="297908"/>
                    <a:pt x="14223" y="288801"/>
                  </a:cubicBezTo>
                  <a:cubicBezTo>
                    <a:pt x="5116" y="279694"/>
                    <a:pt x="0" y="267342"/>
                    <a:pt x="0" y="254463"/>
                  </a:cubicBezTo>
                  <a:lnTo>
                    <a:pt x="0" y="48561"/>
                  </a:lnTo>
                  <a:cubicBezTo>
                    <a:pt x="0" y="35682"/>
                    <a:pt x="5116" y="23330"/>
                    <a:pt x="14223" y="14223"/>
                  </a:cubicBezTo>
                  <a:cubicBezTo>
                    <a:pt x="23330" y="5116"/>
                    <a:pt x="35682" y="0"/>
                    <a:pt x="48561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E5E1DA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2519346" cy="36969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E5E1DA"/>
                  </a:solidFill>
                  <a:latin typeface="Lato"/>
                  <a:ea typeface="Lato"/>
                  <a:cs typeface="Lato"/>
                  <a:sym typeface="Lato"/>
                </a:rPr>
                <a:t>Empathy Builds Trust, Connection, and Loyalty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011399" y="5310423"/>
            <a:ext cx="9565643" cy="1150544"/>
            <a:chOff x="0" y="0"/>
            <a:chExt cx="2519346" cy="3030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19346" cy="303024"/>
            </a:xfrm>
            <a:custGeom>
              <a:avLst/>
              <a:gdLst/>
              <a:ahLst/>
              <a:cxnLst/>
              <a:rect r="r" b="b" t="t" l="l"/>
              <a:pathLst>
                <a:path h="303024" w="2519346">
                  <a:moveTo>
                    <a:pt x="48561" y="0"/>
                  </a:moveTo>
                  <a:lnTo>
                    <a:pt x="2470785" y="0"/>
                  </a:lnTo>
                  <a:cubicBezTo>
                    <a:pt x="2483664" y="0"/>
                    <a:pt x="2496016" y="5116"/>
                    <a:pt x="2505123" y="14223"/>
                  </a:cubicBezTo>
                  <a:cubicBezTo>
                    <a:pt x="2514230" y="23330"/>
                    <a:pt x="2519346" y="35682"/>
                    <a:pt x="2519346" y="48561"/>
                  </a:cubicBezTo>
                  <a:lnTo>
                    <a:pt x="2519346" y="254463"/>
                  </a:lnTo>
                  <a:cubicBezTo>
                    <a:pt x="2519346" y="267342"/>
                    <a:pt x="2514230" y="279694"/>
                    <a:pt x="2505123" y="288801"/>
                  </a:cubicBezTo>
                  <a:cubicBezTo>
                    <a:pt x="2496016" y="297908"/>
                    <a:pt x="2483664" y="303024"/>
                    <a:pt x="2470785" y="303024"/>
                  </a:cubicBezTo>
                  <a:lnTo>
                    <a:pt x="48561" y="303024"/>
                  </a:lnTo>
                  <a:cubicBezTo>
                    <a:pt x="35682" y="303024"/>
                    <a:pt x="23330" y="297908"/>
                    <a:pt x="14223" y="288801"/>
                  </a:cubicBezTo>
                  <a:cubicBezTo>
                    <a:pt x="5116" y="279694"/>
                    <a:pt x="0" y="267342"/>
                    <a:pt x="0" y="254463"/>
                  </a:cubicBezTo>
                  <a:lnTo>
                    <a:pt x="0" y="48561"/>
                  </a:lnTo>
                  <a:cubicBezTo>
                    <a:pt x="0" y="35682"/>
                    <a:pt x="5116" y="23330"/>
                    <a:pt x="14223" y="14223"/>
                  </a:cubicBezTo>
                  <a:cubicBezTo>
                    <a:pt x="23330" y="5116"/>
                    <a:pt x="35682" y="0"/>
                    <a:pt x="48561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E5E1DA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2519346" cy="36969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E5E1DA"/>
                  </a:solidFill>
                  <a:latin typeface="Lato"/>
                  <a:ea typeface="Lato"/>
                  <a:cs typeface="Lato"/>
                  <a:sym typeface="Lato"/>
                </a:rPr>
                <a:t>A Skill That Can Be Developed Over Time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011399" y="6660992"/>
            <a:ext cx="9565643" cy="1150544"/>
            <a:chOff x="0" y="0"/>
            <a:chExt cx="2519346" cy="30302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19346" cy="303024"/>
            </a:xfrm>
            <a:custGeom>
              <a:avLst/>
              <a:gdLst/>
              <a:ahLst/>
              <a:cxnLst/>
              <a:rect r="r" b="b" t="t" l="l"/>
              <a:pathLst>
                <a:path h="303024" w="2519346">
                  <a:moveTo>
                    <a:pt x="48561" y="0"/>
                  </a:moveTo>
                  <a:lnTo>
                    <a:pt x="2470785" y="0"/>
                  </a:lnTo>
                  <a:cubicBezTo>
                    <a:pt x="2483664" y="0"/>
                    <a:pt x="2496016" y="5116"/>
                    <a:pt x="2505123" y="14223"/>
                  </a:cubicBezTo>
                  <a:cubicBezTo>
                    <a:pt x="2514230" y="23330"/>
                    <a:pt x="2519346" y="35682"/>
                    <a:pt x="2519346" y="48561"/>
                  </a:cubicBezTo>
                  <a:lnTo>
                    <a:pt x="2519346" y="254463"/>
                  </a:lnTo>
                  <a:cubicBezTo>
                    <a:pt x="2519346" y="267342"/>
                    <a:pt x="2514230" y="279694"/>
                    <a:pt x="2505123" y="288801"/>
                  </a:cubicBezTo>
                  <a:cubicBezTo>
                    <a:pt x="2496016" y="297908"/>
                    <a:pt x="2483664" y="303024"/>
                    <a:pt x="2470785" y="303024"/>
                  </a:cubicBezTo>
                  <a:lnTo>
                    <a:pt x="48561" y="303024"/>
                  </a:lnTo>
                  <a:cubicBezTo>
                    <a:pt x="35682" y="303024"/>
                    <a:pt x="23330" y="297908"/>
                    <a:pt x="14223" y="288801"/>
                  </a:cubicBezTo>
                  <a:cubicBezTo>
                    <a:pt x="5116" y="279694"/>
                    <a:pt x="0" y="267342"/>
                    <a:pt x="0" y="254463"/>
                  </a:cubicBezTo>
                  <a:lnTo>
                    <a:pt x="0" y="48561"/>
                  </a:lnTo>
                  <a:cubicBezTo>
                    <a:pt x="0" y="35682"/>
                    <a:pt x="5116" y="23330"/>
                    <a:pt x="14223" y="14223"/>
                  </a:cubicBezTo>
                  <a:cubicBezTo>
                    <a:pt x="23330" y="5116"/>
                    <a:pt x="35682" y="0"/>
                    <a:pt x="48561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2519346" cy="36969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Requires Embracing an “Outsider Mentality”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011399" y="8011561"/>
            <a:ext cx="9565643" cy="1150543"/>
            <a:chOff x="0" y="0"/>
            <a:chExt cx="2519346" cy="3030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519346" cy="303024"/>
            </a:xfrm>
            <a:custGeom>
              <a:avLst/>
              <a:gdLst/>
              <a:ahLst/>
              <a:cxnLst/>
              <a:rect r="r" b="b" t="t" l="l"/>
              <a:pathLst>
                <a:path h="303024" w="2519346">
                  <a:moveTo>
                    <a:pt x="48561" y="0"/>
                  </a:moveTo>
                  <a:lnTo>
                    <a:pt x="2470785" y="0"/>
                  </a:lnTo>
                  <a:cubicBezTo>
                    <a:pt x="2483664" y="0"/>
                    <a:pt x="2496016" y="5116"/>
                    <a:pt x="2505123" y="14223"/>
                  </a:cubicBezTo>
                  <a:cubicBezTo>
                    <a:pt x="2514230" y="23330"/>
                    <a:pt x="2519346" y="35682"/>
                    <a:pt x="2519346" y="48561"/>
                  </a:cubicBezTo>
                  <a:lnTo>
                    <a:pt x="2519346" y="254463"/>
                  </a:lnTo>
                  <a:cubicBezTo>
                    <a:pt x="2519346" y="267342"/>
                    <a:pt x="2514230" y="279694"/>
                    <a:pt x="2505123" y="288800"/>
                  </a:cubicBezTo>
                  <a:cubicBezTo>
                    <a:pt x="2496016" y="297907"/>
                    <a:pt x="2483664" y="303024"/>
                    <a:pt x="2470785" y="303024"/>
                  </a:cubicBezTo>
                  <a:lnTo>
                    <a:pt x="48561" y="303024"/>
                  </a:lnTo>
                  <a:cubicBezTo>
                    <a:pt x="35682" y="303024"/>
                    <a:pt x="23330" y="297907"/>
                    <a:pt x="14223" y="288800"/>
                  </a:cubicBezTo>
                  <a:cubicBezTo>
                    <a:pt x="5116" y="279694"/>
                    <a:pt x="0" y="267342"/>
                    <a:pt x="0" y="254463"/>
                  </a:cubicBezTo>
                  <a:lnTo>
                    <a:pt x="0" y="48561"/>
                  </a:lnTo>
                  <a:cubicBezTo>
                    <a:pt x="0" y="35682"/>
                    <a:pt x="5116" y="23330"/>
                    <a:pt x="14223" y="14223"/>
                  </a:cubicBezTo>
                  <a:cubicBezTo>
                    <a:pt x="23330" y="5116"/>
                    <a:pt x="35682" y="0"/>
                    <a:pt x="48561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2519346" cy="36969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Start Small, Think Big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2100837">
            <a:off x="8982673" y="428119"/>
            <a:ext cx="8310061" cy="8781453"/>
          </a:xfrm>
          <a:custGeom>
            <a:avLst/>
            <a:gdLst/>
            <a:ahLst/>
            <a:cxnLst/>
            <a:rect r="r" b="b" t="t" l="l"/>
            <a:pathLst>
              <a:path h="8781453" w="8310061">
                <a:moveTo>
                  <a:pt x="8310061" y="0"/>
                </a:moveTo>
                <a:lnTo>
                  <a:pt x="0" y="0"/>
                </a:lnTo>
                <a:lnTo>
                  <a:pt x="0" y="8781453"/>
                </a:lnTo>
                <a:lnTo>
                  <a:pt x="8310061" y="8781453"/>
                </a:lnTo>
                <a:lnTo>
                  <a:pt x="8310061" y="0"/>
                </a:lnTo>
                <a:close/>
              </a:path>
            </a:pathLst>
          </a:custGeom>
          <a:blipFill>
            <a:blip r:embed="rId2"/>
            <a:stretch>
              <a:fillRect l="0" t="0" r="-381" b="-186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8665" y="3213525"/>
            <a:ext cx="11411477" cy="2203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59"/>
              </a:lnSpc>
            </a:pPr>
            <a:r>
              <a:rPr lang="en-US" sz="14508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  <a:r>
              <a:rPr lang="en-US" sz="14508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28665" y="5417085"/>
            <a:ext cx="11411477" cy="831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>
                <a:solidFill>
                  <a:srgbClr val="FBF9F1"/>
                </a:solidFill>
                <a:latin typeface="Poppins"/>
                <a:ea typeface="Poppins"/>
                <a:cs typeface="Poppins"/>
                <a:sym typeface="Poppins"/>
              </a:rPr>
              <a:t>for your time and attention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28665" y="645697"/>
            <a:ext cx="16598104" cy="995428"/>
            <a:chOff x="0" y="0"/>
            <a:chExt cx="4371517" cy="2621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371517" cy="262170"/>
            </a:xfrm>
            <a:custGeom>
              <a:avLst/>
              <a:gdLst/>
              <a:ahLst/>
              <a:cxnLst/>
              <a:rect r="r" b="b" t="t" l="l"/>
              <a:pathLst>
                <a:path h="262170" w="4371517">
                  <a:moveTo>
                    <a:pt x="29852" y="0"/>
                  </a:moveTo>
                  <a:lnTo>
                    <a:pt x="4341666" y="0"/>
                  </a:lnTo>
                  <a:cubicBezTo>
                    <a:pt x="4349583" y="0"/>
                    <a:pt x="4357176" y="3145"/>
                    <a:pt x="4362774" y="8743"/>
                  </a:cubicBezTo>
                  <a:cubicBezTo>
                    <a:pt x="4368372" y="14342"/>
                    <a:pt x="4371517" y="21935"/>
                    <a:pt x="4371517" y="29852"/>
                  </a:cubicBezTo>
                  <a:lnTo>
                    <a:pt x="4371517" y="232318"/>
                  </a:lnTo>
                  <a:cubicBezTo>
                    <a:pt x="4371517" y="248805"/>
                    <a:pt x="4358152" y="262170"/>
                    <a:pt x="4341666" y="262170"/>
                  </a:cubicBezTo>
                  <a:lnTo>
                    <a:pt x="29852" y="262170"/>
                  </a:lnTo>
                  <a:cubicBezTo>
                    <a:pt x="21935" y="262170"/>
                    <a:pt x="14342" y="259025"/>
                    <a:pt x="8743" y="253427"/>
                  </a:cubicBezTo>
                  <a:cubicBezTo>
                    <a:pt x="3145" y="247829"/>
                    <a:pt x="0" y="240236"/>
                    <a:pt x="0" y="232318"/>
                  </a:cubicBezTo>
                  <a:lnTo>
                    <a:pt x="0" y="29852"/>
                  </a:lnTo>
                  <a:cubicBezTo>
                    <a:pt x="0" y="21935"/>
                    <a:pt x="3145" y="14342"/>
                    <a:pt x="8743" y="8743"/>
                  </a:cubicBezTo>
                  <a:cubicBezTo>
                    <a:pt x="14342" y="3145"/>
                    <a:pt x="21935" y="0"/>
                    <a:pt x="298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5E1DA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371517" cy="300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23320" y="820562"/>
            <a:ext cx="645697" cy="645697"/>
          </a:xfrm>
          <a:custGeom>
            <a:avLst/>
            <a:gdLst/>
            <a:ahLst/>
            <a:cxnLst/>
            <a:rect r="r" b="b" t="t" l="l"/>
            <a:pathLst>
              <a:path h="645697" w="645697">
                <a:moveTo>
                  <a:pt x="0" y="0"/>
                </a:moveTo>
                <a:lnTo>
                  <a:pt x="645698" y="0"/>
                </a:lnTo>
                <a:lnTo>
                  <a:pt x="645698" y="645698"/>
                </a:lnTo>
                <a:lnTo>
                  <a:pt x="0" y="6456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300612" y="882426"/>
            <a:ext cx="3755168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Christopher Gefvert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83875" y="0"/>
            <a:ext cx="6904125" cy="10287000"/>
            <a:chOff x="0" y="0"/>
            <a:chExt cx="950116" cy="14156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50116" cy="1415652"/>
            </a:xfrm>
            <a:custGeom>
              <a:avLst/>
              <a:gdLst/>
              <a:ahLst/>
              <a:cxnLst/>
              <a:rect r="r" b="b" t="t" l="l"/>
              <a:pathLst>
                <a:path h="1415652" w="950116">
                  <a:moveTo>
                    <a:pt x="0" y="0"/>
                  </a:moveTo>
                  <a:lnTo>
                    <a:pt x="950116" y="0"/>
                  </a:lnTo>
                  <a:lnTo>
                    <a:pt x="950116" y="1415652"/>
                  </a:lnTo>
                  <a:lnTo>
                    <a:pt x="0" y="1415652"/>
                  </a:lnTo>
                  <a:close/>
                </a:path>
              </a:pathLst>
            </a:custGeom>
            <a:blipFill>
              <a:blip r:embed="rId2"/>
              <a:stretch>
                <a:fillRect l="-12641" t="-104" r="-46497" b="-6701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482999"/>
            <a:ext cx="12577332" cy="8137251"/>
            <a:chOff x="0" y="0"/>
            <a:chExt cx="3312548" cy="21431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12549" cy="2143144"/>
            </a:xfrm>
            <a:custGeom>
              <a:avLst/>
              <a:gdLst/>
              <a:ahLst/>
              <a:cxnLst/>
              <a:rect r="r" b="b" t="t" l="l"/>
              <a:pathLst>
                <a:path h="2143144" w="3312549">
                  <a:moveTo>
                    <a:pt x="12311" y="0"/>
                  </a:moveTo>
                  <a:lnTo>
                    <a:pt x="3300238" y="0"/>
                  </a:lnTo>
                  <a:cubicBezTo>
                    <a:pt x="3307037" y="0"/>
                    <a:pt x="3312549" y="5512"/>
                    <a:pt x="3312549" y="12311"/>
                  </a:cubicBezTo>
                  <a:lnTo>
                    <a:pt x="3312549" y="2130834"/>
                  </a:lnTo>
                  <a:cubicBezTo>
                    <a:pt x="3312549" y="2134099"/>
                    <a:pt x="3311251" y="2137230"/>
                    <a:pt x="3308943" y="2139539"/>
                  </a:cubicBezTo>
                  <a:cubicBezTo>
                    <a:pt x="3306634" y="2141847"/>
                    <a:pt x="3303503" y="2143144"/>
                    <a:pt x="3300238" y="2143144"/>
                  </a:cubicBezTo>
                  <a:lnTo>
                    <a:pt x="12311" y="2143144"/>
                  </a:lnTo>
                  <a:cubicBezTo>
                    <a:pt x="9046" y="2143144"/>
                    <a:pt x="5915" y="2141847"/>
                    <a:pt x="3606" y="2139539"/>
                  </a:cubicBezTo>
                  <a:cubicBezTo>
                    <a:pt x="1297" y="2137230"/>
                    <a:pt x="0" y="2134099"/>
                    <a:pt x="0" y="2130834"/>
                  </a:cubicBezTo>
                  <a:lnTo>
                    <a:pt x="0" y="12311"/>
                  </a:lnTo>
                  <a:cubicBezTo>
                    <a:pt x="0" y="9046"/>
                    <a:pt x="1297" y="5915"/>
                    <a:pt x="3606" y="3606"/>
                  </a:cubicBezTo>
                  <a:cubicBezTo>
                    <a:pt x="5915" y="1297"/>
                    <a:pt x="9046" y="0"/>
                    <a:pt x="12311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E5E1DA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312548" cy="21812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6626729">
            <a:off x="-8130685" y="1817905"/>
            <a:ext cx="12221289" cy="8822969"/>
          </a:xfrm>
          <a:custGeom>
            <a:avLst/>
            <a:gdLst/>
            <a:ahLst/>
            <a:cxnLst/>
            <a:rect r="r" b="b" t="t" l="l"/>
            <a:pathLst>
              <a:path h="8822969" w="12221289">
                <a:moveTo>
                  <a:pt x="12221289" y="0"/>
                </a:moveTo>
                <a:lnTo>
                  <a:pt x="0" y="0"/>
                </a:lnTo>
                <a:lnTo>
                  <a:pt x="0" y="8822968"/>
                </a:lnTo>
                <a:lnTo>
                  <a:pt x="12221289" y="8822968"/>
                </a:lnTo>
                <a:lnTo>
                  <a:pt x="1222128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12631" y="378290"/>
            <a:ext cx="650410" cy="650410"/>
          </a:xfrm>
          <a:custGeom>
            <a:avLst/>
            <a:gdLst/>
            <a:ahLst/>
            <a:cxnLst/>
            <a:rect r="r" b="b" t="t" l="l"/>
            <a:pathLst>
              <a:path h="650410" w="650410">
                <a:moveTo>
                  <a:pt x="0" y="0"/>
                </a:moveTo>
                <a:lnTo>
                  <a:pt x="650410" y="0"/>
                </a:lnTo>
                <a:lnTo>
                  <a:pt x="650410" y="650410"/>
                </a:lnTo>
                <a:lnTo>
                  <a:pt x="0" y="6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11186" y="2213851"/>
            <a:ext cx="10212360" cy="585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73"/>
              </a:lnSpc>
            </a:pPr>
            <a:r>
              <a:rPr lang="en-US" b="true" sz="13612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</a:p>
          <a:p>
            <a:pPr algn="ctr">
              <a:lnSpc>
                <a:spcPts val="14973"/>
              </a:lnSpc>
            </a:pPr>
            <a:r>
              <a:rPr lang="en-US" b="true" sz="13612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AM</a:t>
            </a:r>
          </a:p>
          <a:p>
            <a:pPr algn="ctr">
              <a:lnSpc>
                <a:spcPts val="14973"/>
              </a:lnSpc>
            </a:pPr>
            <a:r>
              <a:rPr lang="en-US" b="true" sz="13612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TERRIFIED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181579">
            <a:off x="11199066" y="124438"/>
            <a:ext cx="10128448" cy="10895890"/>
          </a:xfrm>
          <a:custGeom>
            <a:avLst/>
            <a:gdLst/>
            <a:ahLst/>
            <a:cxnLst/>
            <a:rect r="r" b="b" t="t" l="l"/>
            <a:pathLst>
              <a:path h="10895890" w="10128448">
                <a:moveTo>
                  <a:pt x="0" y="0"/>
                </a:moveTo>
                <a:lnTo>
                  <a:pt x="10128447" y="0"/>
                </a:lnTo>
                <a:lnTo>
                  <a:pt x="10128447" y="10895890"/>
                </a:lnTo>
                <a:lnTo>
                  <a:pt x="0" y="10895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7" t="0" r="-15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280473" y="7962921"/>
            <a:ext cx="5747719" cy="3384081"/>
          </a:xfrm>
          <a:custGeom>
            <a:avLst/>
            <a:gdLst/>
            <a:ahLst/>
            <a:cxnLst/>
            <a:rect r="r" b="b" t="t" l="l"/>
            <a:pathLst>
              <a:path h="3384081" w="5747719">
                <a:moveTo>
                  <a:pt x="0" y="0"/>
                </a:moveTo>
                <a:lnTo>
                  <a:pt x="5747720" y="0"/>
                </a:lnTo>
                <a:lnTo>
                  <a:pt x="5747720" y="3384080"/>
                </a:lnTo>
                <a:lnTo>
                  <a:pt x="0" y="3384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302" t="0" r="0" b="-14318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196037" y="8607890"/>
            <a:ext cx="650410" cy="650410"/>
          </a:xfrm>
          <a:custGeom>
            <a:avLst/>
            <a:gdLst/>
            <a:ahLst/>
            <a:cxnLst/>
            <a:rect r="r" b="b" t="t" l="l"/>
            <a:pathLst>
              <a:path h="650410" w="650410">
                <a:moveTo>
                  <a:pt x="0" y="0"/>
                </a:moveTo>
                <a:lnTo>
                  <a:pt x="650410" y="0"/>
                </a:lnTo>
                <a:lnTo>
                  <a:pt x="650410" y="650410"/>
                </a:lnTo>
                <a:lnTo>
                  <a:pt x="0" y="6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42975" y="4039481"/>
            <a:ext cx="9407009" cy="473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7"/>
              </a:lnSpc>
              <a:spcBef>
                <a:spcPct val="0"/>
              </a:spcBef>
            </a:pPr>
            <a:r>
              <a:rPr lang="en-US" sz="274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Medical-Centered &gt;&gt;&gt; Patient-Centered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42975" y="1706421"/>
            <a:ext cx="11703281" cy="176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EMPATHY IN A </a:t>
            </a:r>
          </a:p>
          <a:p>
            <a:pPr algn="l">
              <a:lnSpc>
                <a:spcPts val="6600"/>
              </a:lnSpc>
            </a:pPr>
            <a:r>
              <a:rPr lang="en-US" sz="6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PATIENT-CENTERED WORLD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87824" y="5322974"/>
            <a:ext cx="8329316" cy="274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7"/>
              </a:lnSpc>
              <a:spcBef>
                <a:spcPct val="0"/>
              </a:spcBef>
            </a:pPr>
            <a:r>
              <a:rPr lang="en-US" sz="3912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This shift doesn’t just apply to what happens in the exam room. It applies to how you present yourself to families before they even meet you.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4796780"/>
            <a:ext cx="1410425" cy="2048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27"/>
              </a:lnSpc>
              <a:spcBef>
                <a:spcPct val="0"/>
              </a:spcBef>
            </a:pPr>
            <a:r>
              <a:rPr lang="en-US" sz="1194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72495" y="6884919"/>
            <a:ext cx="1410425" cy="2048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27"/>
              </a:lnSpc>
              <a:spcBef>
                <a:spcPct val="0"/>
              </a:spcBef>
            </a:pPr>
            <a:r>
              <a:rPr lang="en-US" sz="1194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83875" y="0"/>
            <a:ext cx="6904125" cy="10287000"/>
            <a:chOff x="0" y="0"/>
            <a:chExt cx="950116" cy="14156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50116" cy="1415652"/>
            </a:xfrm>
            <a:custGeom>
              <a:avLst/>
              <a:gdLst/>
              <a:ahLst/>
              <a:cxnLst/>
              <a:rect r="r" b="b" t="t" l="l"/>
              <a:pathLst>
                <a:path h="1415652" w="950116">
                  <a:moveTo>
                    <a:pt x="0" y="0"/>
                  </a:moveTo>
                  <a:lnTo>
                    <a:pt x="950116" y="0"/>
                  </a:lnTo>
                  <a:lnTo>
                    <a:pt x="950116" y="1415652"/>
                  </a:lnTo>
                  <a:lnTo>
                    <a:pt x="0" y="1415652"/>
                  </a:lnTo>
                  <a:close/>
                </a:path>
              </a:pathLst>
            </a:custGeom>
            <a:blipFill>
              <a:blip r:embed="rId2"/>
              <a:stretch>
                <a:fillRect l="-80324" t="0" r="-43312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482999"/>
            <a:ext cx="13546795" cy="8137251"/>
            <a:chOff x="0" y="0"/>
            <a:chExt cx="3567880" cy="21431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67880" cy="2143144"/>
            </a:xfrm>
            <a:custGeom>
              <a:avLst/>
              <a:gdLst/>
              <a:ahLst/>
              <a:cxnLst/>
              <a:rect r="r" b="b" t="t" l="l"/>
              <a:pathLst>
                <a:path h="2143144" w="3567880">
                  <a:moveTo>
                    <a:pt x="11430" y="0"/>
                  </a:moveTo>
                  <a:lnTo>
                    <a:pt x="3556450" y="0"/>
                  </a:lnTo>
                  <a:cubicBezTo>
                    <a:pt x="3562763" y="0"/>
                    <a:pt x="3567880" y="5117"/>
                    <a:pt x="3567880" y="11430"/>
                  </a:cubicBezTo>
                  <a:lnTo>
                    <a:pt x="3567880" y="2131714"/>
                  </a:lnTo>
                  <a:cubicBezTo>
                    <a:pt x="3567880" y="2134746"/>
                    <a:pt x="3566676" y="2137653"/>
                    <a:pt x="3564532" y="2139797"/>
                  </a:cubicBezTo>
                  <a:cubicBezTo>
                    <a:pt x="3562389" y="2141940"/>
                    <a:pt x="3559482" y="2143144"/>
                    <a:pt x="3556450" y="2143144"/>
                  </a:cubicBezTo>
                  <a:lnTo>
                    <a:pt x="11430" y="2143144"/>
                  </a:lnTo>
                  <a:cubicBezTo>
                    <a:pt x="5117" y="2143144"/>
                    <a:pt x="0" y="2138027"/>
                    <a:pt x="0" y="2131714"/>
                  </a:cubicBezTo>
                  <a:lnTo>
                    <a:pt x="0" y="11430"/>
                  </a:lnTo>
                  <a:cubicBezTo>
                    <a:pt x="0" y="5117"/>
                    <a:pt x="5117" y="0"/>
                    <a:pt x="11430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E5E1DA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567880" cy="21812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6626729">
            <a:off x="-8130685" y="1817905"/>
            <a:ext cx="12221289" cy="8822969"/>
          </a:xfrm>
          <a:custGeom>
            <a:avLst/>
            <a:gdLst/>
            <a:ahLst/>
            <a:cxnLst/>
            <a:rect r="r" b="b" t="t" l="l"/>
            <a:pathLst>
              <a:path h="8822969" w="12221289">
                <a:moveTo>
                  <a:pt x="12221289" y="0"/>
                </a:moveTo>
                <a:lnTo>
                  <a:pt x="0" y="0"/>
                </a:lnTo>
                <a:lnTo>
                  <a:pt x="0" y="8822968"/>
                </a:lnTo>
                <a:lnTo>
                  <a:pt x="12221289" y="8822968"/>
                </a:lnTo>
                <a:lnTo>
                  <a:pt x="1222128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12631" y="378290"/>
            <a:ext cx="650410" cy="650410"/>
          </a:xfrm>
          <a:custGeom>
            <a:avLst/>
            <a:gdLst/>
            <a:ahLst/>
            <a:cxnLst/>
            <a:rect r="r" b="b" t="t" l="l"/>
            <a:pathLst>
              <a:path h="650410" w="650410">
                <a:moveTo>
                  <a:pt x="0" y="0"/>
                </a:moveTo>
                <a:lnTo>
                  <a:pt x="650410" y="0"/>
                </a:lnTo>
                <a:lnTo>
                  <a:pt x="650410" y="650410"/>
                </a:lnTo>
                <a:lnTo>
                  <a:pt x="0" y="6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700872" y="4587996"/>
            <a:ext cx="10335886" cy="2426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6"/>
              </a:lnSpc>
            </a:pPr>
            <a:r>
              <a:rPr lang="en-US" sz="2747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Marketing with empathy isn’t about flashy ads or big campaigns. It’s about meeting families where they are, understanding their needs, and showing them that you’re not just a healthcare provider.</a:t>
            </a:r>
          </a:p>
          <a:p>
            <a:pPr algn="l">
              <a:lnSpc>
                <a:spcPts val="3846"/>
              </a:lnSpc>
            </a:pPr>
          </a:p>
          <a:p>
            <a:pPr algn="l">
              <a:lnSpc>
                <a:spcPts val="3846"/>
              </a:lnSpc>
              <a:spcBef>
                <a:spcPct val="0"/>
              </a:spcBef>
            </a:pPr>
            <a:r>
              <a:rPr lang="en-US" sz="2747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You’re a partner in their child’s health journey.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39023" y="2285225"/>
            <a:ext cx="11059585" cy="189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WHY EMPATHY IS A MARKETING SUPERPOWER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9025" y="7424530"/>
            <a:ext cx="10309582" cy="1444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3343" indent="-296672" lvl="1">
              <a:lnSpc>
                <a:spcPts val="3847"/>
              </a:lnSpc>
              <a:buFont typeface="Arial"/>
              <a:buChar char="•"/>
            </a:pPr>
            <a:r>
              <a:rPr lang="en-US" sz="274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Why empathy is more than just a buzzword</a:t>
            </a:r>
          </a:p>
          <a:p>
            <a:pPr algn="l" marL="593343" indent="-296672" lvl="1">
              <a:lnSpc>
                <a:spcPts val="3847"/>
              </a:lnSpc>
              <a:buFont typeface="Arial"/>
              <a:buChar char="•"/>
            </a:pPr>
            <a:r>
              <a:rPr lang="en-US" sz="274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How to apply empathy to every stage of the patient journey</a:t>
            </a:r>
          </a:p>
          <a:p>
            <a:pPr algn="l" marL="593343" indent="-296672" lvl="1">
              <a:lnSpc>
                <a:spcPts val="3847"/>
              </a:lnSpc>
              <a:buFont typeface="Arial"/>
              <a:buChar char="•"/>
            </a:pPr>
            <a:r>
              <a:rPr lang="en-US" sz="274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How empathy doesn’t just help families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4438636" y="4802688"/>
            <a:ext cx="8729104" cy="681625"/>
            <a:chOff x="0" y="0"/>
            <a:chExt cx="2299023" cy="1795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99023" cy="179523"/>
            </a:xfrm>
            <a:custGeom>
              <a:avLst/>
              <a:gdLst/>
              <a:ahLst/>
              <a:cxnLst/>
              <a:rect r="r" b="b" t="t" l="l"/>
              <a:pathLst>
                <a:path h="179523" w="2299023">
                  <a:moveTo>
                    <a:pt x="56762" y="0"/>
                  </a:moveTo>
                  <a:lnTo>
                    <a:pt x="2242261" y="0"/>
                  </a:lnTo>
                  <a:cubicBezTo>
                    <a:pt x="2257315" y="0"/>
                    <a:pt x="2271753" y="5980"/>
                    <a:pt x="2282398" y="16625"/>
                  </a:cubicBezTo>
                  <a:cubicBezTo>
                    <a:pt x="2293043" y="27270"/>
                    <a:pt x="2299023" y="41708"/>
                    <a:pt x="2299023" y="56762"/>
                  </a:cubicBezTo>
                  <a:lnTo>
                    <a:pt x="2299023" y="122760"/>
                  </a:lnTo>
                  <a:cubicBezTo>
                    <a:pt x="2299023" y="137815"/>
                    <a:pt x="2293043" y="152252"/>
                    <a:pt x="2282398" y="162897"/>
                  </a:cubicBezTo>
                  <a:cubicBezTo>
                    <a:pt x="2271753" y="173542"/>
                    <a:pt x="2257315" y="179523"/>
                    <a:pt x="2242261" y="179523"/>
                  </a:cubicBezTo>
                  <a:lnTo>
                    <a:pt x="56762" y="179523"/>
                  </a:lnTo>
                  <a:cubicBezTo>
                    <a:pt x="41708" y="179523"/>
                    <a:pt x="27270" y="173542"/>
                    <a:pt x="16625" y="162897"/>
                  </a:cubicBezTo>
                  <a:cubicBezTo>
                    <a:pt x="5980" y="152252"/>
                    <a:pt x="0" y="137815"/>
                    <a:pt x="0" y="122760"/>
                  </a:cubicBezTo>
                  <a:lnTo>
                    <a:pt x="0" y="56762"/>
                  </a:lnTo>
                  <a:cubicBezTo>
                    <a:pt x="0" y="41708"/>
                    <a:pt x="5980" y="27270"/>
                    <a:pt x="16625" y="16625"/>
                  </a:cubicBezTo>
                  <a:cubicBezTo>
                    <a:pt x="27270" y="5980"/>
                    <a:pt x="41708" y="0"/>
                    <a:pt x="567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5E1DA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299023" cy="217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574588" y="926782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574588" y="4255453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74588" y="7735887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8912007"/>
            <a:ext cx="896420" cy="896420"/>
          </a:xfrm>
          <a:custGeom>
            <a:avLst/>
            <a:gdLst/>
            <a:ahLst/>
            <a:cxnLst/>
            <a:rect r="r" b="b" t="t" l="l"/>
            <a:pathLst>
              <a:path h="896420" w="896420">
                <a:moveTo>
                  <a:pt x="0" y="0"/>
                </a:moveTo>
                <a:lnTo>
                  <a:pt x="896420" y="0"/>
                </a:lnTo>
                <a:lnTo>
                  <a:pt x="896420" y="896421"/>
                </a:lnTo>
                <a:lnTo>
                  <a:pt x="0" y="896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435729">
            <a:off x="-696093" y="-3780464"/>
            <a:ext cx="7951775" cy="8527373"/>
          </a:xfrm>
          <a:custGeom>
            <a:avLst/>
            <a:gdLst/>
            <a:ahLst/>
            <a:cxnLst/>
            <a:rect r="r" b="b" t="t" l="l"/>
            <a:pathLst>
              <a:path h="8527373" w="7951775">
                <a:moveTo>
                  <a:pt x="0" y="0"/>
                </a:moveTo>
                <a:lnTo>
                  <a:pt x="7951775" y="0"/>
                </a:lnTo>
                <a:lnTo>
                  <a:pt x="7951775" y="8527373"/>
                </a:lnTo>
                <a:lnTo>
                  <a:pt x="0" y="85273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798106" y="869632"/>
            <a:ext cx="6395320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What Is Empathy in Healthcare Marketing?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98106" y="1458433"/>
            <a:ext cx="7461194" cy="222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Let’s say a mom is looking for a pediatrician because her baby hasn’t been sleeping well and cries constantly. When she lands on your website, what do you think she’s hoping to find?</a:t>
            </a:r>
          </a:p>
          <a:p>
            <a:pPr algn="l">
              <a:lnSpc>
                <a:spcPts val="2940"/>
              </a:lnSpc>
            </a:pP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It’s shifting the focus away from you—your services, your expertise—and putting the spotlight on them.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5133975"/>
            <a:ext cx="7124253" cy="3438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UNDERSTANDING EMPATHY IN HEALTHCARE MARKETING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798106" y="4198303"/>
            <a:ext cx="769870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Empathy vs. Sympathy: Why the Difference Matters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798106" y="4953952"/>
            <a:ext cx="7461194" cy="222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b="true" sz="2100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Sympathy</a:t>
            </a: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 is feeling for someone. </a:t>
            </a:r>
          </a:p>
          <a:p>
            <a:pPr algn="l" marL="906780" indent="-302260" lvl="2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“I’m sorry this is happening to you.”</a:t>
            </a:r>
          </a:p>
          <a:p>
            <a:pPr algn="l">
              <a:lnSpc>
                <a:spcPts val="2940"/>
              </a:lnSpc>
            </a:pP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b="true" sz="2100">
                <a:solidFill>
                  <a:srgbClr val="E5E1DA"/>
                </a:solidFill>
                <a:latin typeface="Lato Bold"/>
                <a:ea typeface="Lato Bold"/>
                <a:cs typeface="Lato Bold"/>
                <a:sym typeface="Lato Bold"/>
              </a:rPr>
              <a:t>Empathy</a:t>
            </a: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 is feeling with someone. </a:t>
            </a:r>
          </a:p>
          <a:p>
            <a:pPr algn="l" marL="906780" indent="-302260" lvl="2">
              <a:lnSpc>
                <a:spcPts val="2940"/>
              </a:lnSpc>
              <a:spcBef>
                <a:spcPct val="0"/>
              </a:spcBef>
              <a:buFont typeface="Arial"/>
              <a:buChar char="⚬"/>
            </a:pP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“I understand how this feels, and I’m here to walk through it with you.”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798106" y="7721740"/>
            <a:ext cx="626605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Marketing Jargon vs Empathy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98106" y="8305940"/>
            <a:ext cx="7461194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Empathy goes beyond acknowledging feelings—it offers solutions, reassurance, and partnership.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4438636" y="4802688"/>
            <a:ext cx="8729104" cy="681625"/>
            <a:chOff x="0" y="0"/>
            <a:chExt cx="2299023" cy="1795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99023" cy="179523"/>
            </a:xfrm>
            <a:custGeom>
              <a:avLst/>
              <a:gdLst/>
              <a:ahLst/>
              <a:cxnLst/>
              <a:rect r="r" b="b" t="t" l="l"/>
              <a:pathLst>
                <a:path h="179523" w="2299023">
                  <a:moveTo>
                    <a:pt x="56762" y="0"/>
                  </a:moveTo>
                  <a:lnTo>
                    <a:pt x="2242261" y="0"/>
                  </a:lnTo>
                  <a:cubicBezTo>
                    <a:pt x="2257315" y="0"/>
                    <a:pt x="2271753" y="5980"/>
                    <a:pt x="2282398" y="16625"/>
                  </a:cubicBezTo>
                  <a:cubicBezTo>
                    <a:pt x="2293043" y="27270"/>
                    <a:pt x="2299023" y="41708"/>
                    <a:pt x="2299023" y="56762"/>
                  </a:cubicBezTo>
                  <a:lnTo>
                    <a:pt x="2299023" y="122760"/>
                  </a:lnTo>
                  <a:cubicBezTo>
                    <a:pt x="2299023" y="137815"/>
                    <a:pt x="2293043" y="152252"/>
                    <a:pt x="2282398" y="162897"/>
                  </a:cubicBezTo>
                  <a:cubicBezTo>
                    <a:pt x="2271753" y="173542"/>
                    <a:pt x="2257315" y="179523"/>
                    <a:pt x="2242261" y="179523"/>
                  </a:cubicBezTo>
                  <a:lnTo>
                    <a:pt x="56762" y="179523"/>
                  </a:lnTo>
                  <a:cubicBezTo>
                    <a:pt x="41708" y="179523"/>
                    <a:pt x="27270" y="173542"/>
                    <a:pt x="16625" y="162897"/>
                  </a:cubicBezTo>
                  <a:cubicBezTo>
                    <a:pt x="5980" y="152252"/>
                    <a:pt x="0" y="137815"/>
                    <a:pt x="0" y="122760"/>
                  </a:cubicBezTo>
                  <a:lnTo>
                    <a:pt x="0" y="56762"/>
                  </a:lnTo>
                  <a:cubicBezTo>
                    <a:pt x="0" y="41708"/>
                    <a:pt x="5980" y="27270"/>
                    <a:pt x="16625" y="16625"/>
                  </a:cubicBezTo>
                  <a:cubicBezTo>
                    <a:pt x="27270" y="5980"/>
                    <a:pt x="41708" y="0"/>
                    <a:pt x="567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5E1DA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299023" cy="217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574588" y="926782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574588" y="3880803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74588" y="7027754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8912007"/>
            <a:ext cx="896420" cy="896420"/>
          </a:xfrm>
          <a:custGeom>
            <a:avLst/>
            <a:gdLst/>
            <a:ahLst/>
            <a:cxnLst/>
            <a:rect r="r" b="b" t="t" l="l"/>
            <a:pathLst>
              <a:path h="896420" w="896420">
                <a:moveTo>
                  <a:pt x="0" y="0"/>
                </a:moveTo>
                <a:lnTo>
                  <a:pt x="896420" y="0"/>
                </a:lnTo>
                <a:lnTo>
                  <a:pt x="896420" y="896421"/>
                </a:lnTo>
                <a:lnTo>
                  <a:pt x="0" y="896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253064">
            <a:off x="-731889" y="-2757628"/>
            <a:ext cx="7951775" cy="8527373"/>
          </a:xfrm>
          <a:custGeom>
            <a:avLst/>
            <a:gdLst/>
            <a:ahLst/>
            <a:cxnLst/>
            <a:rect r="r" b="b" t="t" l="l"/>
            <a:pathLst>
              <a:path h="8527373" w="7951775">
                <a:moveTo>
                  <a:pt x="0" y="0"/>
                </a:moveTo>
                <a:lnTo>
                  <a:pt x="7951775" y="0"/>
                </a:lnTo>
                <a:lnTo>
                  <a:pt x="7951775" y="8527373"/>
                </a:lnTo>
                <a:lnTo>
                  <a:pt x="0" y="85273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798106" y="869632"/>
            <a:ext cx="6395320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Cognitive Empathy: Seeing Their Perspective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98106" y="1523064"/>
            <a:ext cx="7461194" cy="110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Cognitive empathy is the ability to understand what someone is thinking or feeling. It’s about recognizing their concerns, their questions, and their motivations.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141929"/>
            <a:ext cx="7124253" cy="176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THE THREE PILLARS OF EMPATHY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798106" y="3823653"/>
            <a:ext cx="7698708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Emotional Empathy: Sharing Their Feelings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798106" y="4587711"/>
            <a:ext cx="7461194" cy="1480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Emotional empathy goes deeper—it’s about feeling what someone else feels. This is especially important in pediatric healthcare, where parents often come to you during times of fear, anxiety, or uncertainty.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798106" y="7024859"/>
            <a:ext cx="7289380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b="true" sz="25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Empathetic Concern: Anticipating Their Needs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98106" y="7790034"/>
            <a:ext cx="7461194" cy="1480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Empathetic concern is the final step. It’s not just understanding or feeling—it’s doing. It’s taking what you know about a family’s situation and using it to anticipate their needs before they even ask.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4438636" y="4802688"/>
            <a:ext cx="8729104" cy="681625"/>
            <a:chOff x="0" y="0"/>
            <a:chExt cx="2299023" cy="1795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99023" cy="179523"/>
            </a:xfrm>
            <a:custGeom>
              <a:avLst/>
              <a:gdLst/>
              <a:ahLst/>
              <a:cxnLst/>
              <a:rect r="r" b="b" t="t" l="l"/>
              <a:pathLst>
                <a:path h="179523" w="2299023">
                  <a:moveTo>
                    <a:pt x="56762" y="0"/>
                  </a:moveTo>
                  <a:lnTo>
                    <a:pt x="2242261" y="0"/>
                  </a:lnTo>
                  <a:cubicBezTo>
                    <a:pt x="2257315" y="0"/>
                    <a:pt x="2271753" y="5980"/>
                    <a:pt x="2282398" y="16625"/>
                  </a:cubicBezTo>
                  <a:cubicBezTo>
                    <a:pt x="2293043" y="27270"/>
                    <a:pt x="2299023" y="41708"/>
                    <a:pt x="2299023" y="56762"/>
                  </a:cubicBezTo>
                  <a:lnTo>
                    <a:pt x="2299023" y="122760"/>
                  </a:lnTo>
                  <a:cubicBezTo>
                    <a:pt x="2299023" y="137815"/>
                    <a:pt x="2293043" y="152252"/>
                    <a:pt x="2282398" y="162897"/>
                  </a:cubicBezTo>
                  <a:cubicBezTo>
                    <a:pt x="2271753" y="173542"/>
                    <a:pt x="2257315" y="179523"/>
                    <a:pt x="2242261" y="179523"/>
                  </a:cubicBezTo>
                  <a:lnTo>
                    <a:pt x="56762" y="179523"/>
                  </a:lnTo>
                  <a:cubicBezTo>
                    <a:pt x="41708" y="179523"/>
                    <a:pt x="27270" y="173542"/>
                    <a:pt x="16625" y="162897"/>
                  </a:cubicBezTo>
                  <a:cubicBezTo>
                    <a:pt x="5980" y="152252"/>
                    <a:pt x="0" y="137815"/>
                    <a:pt x="0" y="122760"/>
                  </a:cubicBezTo>
                  <a:lnTo>
                    <a:pt x="0" y="56762"/>
                  </a:lnTo>
                  <a:cubicBezTo>
                    <a:pt x="0" y="41708"/>
                    <a:pt x="5980" y="27270"/>
                    <a:pt x="16625" y="16625"/>
                  </a:cubicBezTo>
                  <a:cubicBezTo>
                    <a:pt x="27270" y="5980"/>
                    <a:pt x="41708" y="0"/>
                    <a:pt x="567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5E1DA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299023" cy="217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574588" y="926782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574588" y="3880803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74588" y="7027754"/>
            <a:ext cx="457200" cy="460655"/>
          </a:xfrm>
          <a:custGeom>
            <a:avLst/>
            <a:gdLst/>
            <a:ahLst/>
            <a:cxnLst/>
            <a:rect r="r" b="b" t="t" l="l"/>
            <a:pathLst>
              <a:path h="460655" w="457200">
                <a:moveTo>
                  <a:pt x="0" y="0"/>
                </a:moveTo>
                <a:lnTo>
                  <a:pt x="457200" y="0"/>
                </a:lnTo>
                <a:lnTo>
                  <a:pt x="457200" y="460655"/>
                </a:lnTo>
                <a:lnTo>
                  <a:pt x="0" y="460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8912007"/>
            <a:ext cx="896420" cy="896420"/>
          </a:xfrm>
          <a:custGeom>
            <a:avLst/>
            <a:gdLst/>
            <a:ahLst/>
            <a:cxnLst/>
            <a:rect r="r" b="b" t="t" l="l"/>
            <a:pathLst>
              <a:path h="896420" w="896420">
                <a:moveTo>
                  <a:pt x="0" y="0"/>
                </a:moveTo>
                <a:lnTo>
                  <a:pt x="896420" y="0"/>
                </a:lnTo>
                <a:lnTo>
                  <a:pt x="896420" y="896421"/>
                </a:lnTo>
                <a:lnTo>
                  <a:pt x="0" y="896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264967">
            <a:off x="-731889" y="-2757628"/>
            <a:ext cx="7951775" cy="8527373"/>
          </a:xfrm>
          <a:custGeom>
            <a:avLst/>
            <a:gdLst/>
            <a:ahLst/>
            <a:cxnLst/>
            <a:rect r="r" b="b" t="t" l="l"/>
            <a:pathLst>
              <a:path h="8527373" w="7951775">
                <a:moveTo>
                  <a:pt x="0" y="0"/>
                </a:moveTo>
                <a:lnTo>
                  <a:pt x="7951775" y="0"/>
                </a:lnTo>
                <a:lnTo>
                  <a:pt x="7951775" y="8527373"/>
                </a:lnTo>
                <a:lnTo>
                  <a:pt x="0" y="85273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798106" y="702748"/>
            <a:ext cx="6395320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Trust drives decisions.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6141929"/>
            <a:ext cx="7124253" cy="1762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true">
                <a:solidFill>
                  <a:srgbClr val="FBF9F1"/>
                </a:solidFill>
                <a:latin typeface="Poppins Bold"/>
                <a:ea typeface="Poppins Bold"/>
                <a:cs typeface="Poppins Bold"/>
                <a:sym typeface="Poppins Bold"/>
              </a:rPr>
              <a:t>EMPATHY IS A STRATEGIC TOOL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98106" y="3626943"/>
            <a:ext cx="7698708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Empathy creates loyalty.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798106" y="6773894"/>
            <a:ext cx="7289380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FFD944"/>
                </a:solidFill>
                <a:latin typeface="Lato Bold"/>
                <a:ea typeface="Lato Bold"/>
                <a:cs typeface="Lato Bold"/>
                <a:sym typeface="Lato Bold"/>
              </a:rPr>
              <a:t>It improves outcomes.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83875" y="0"/>
            <a:ext cx="6904125" cy="10287000"/>
            <a:chOff x="0" y="0"/>
            <a:chExt cx="950116" cy="14156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50116" cy="1415652"/>
            </a:xfrm>
            <a:custGeom>
              <a:avLst/>
              <a:gdLst/>
              <a:ahLst/>
              <a:cxnLst/>
              <a:rect r="r" b="b" t="t" l="l"/>
              <a:pathLst>
                <a:path h="1415652" w="950116">
                  <a:moveTo>
                    <a:pt x="0" y="0"/>
                  </a:moveTo>
                  <a:lnTo>
                    <a:pt x="950116" y="0"/>
                  </a:lnTo>
                  <a:lnTo>
                    <a:pt x="950116" y="1415652"/>
                  </a:lnTo>
                  <a:lnTo>
                    <a:pt x="0" y="1415652"/>
                  </a:lnTo>
                  <a:close/>
                </a:path>
              </a:pathLst>
            </a:custGeom>
            <a:blipFill>
              <a:blip r:embed="rId2"/>
              <a:stretch>
                <a:fillRect l="-12641" t="-104" r="-46497" b="-6701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482999"/>
            <a:ext cx="12577332" cy="8137251"/>
            <a:chOff x="0" y="0"/>
            <a:chExt cx="3312548" cy="21431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12549" cy="2143144"/>
            </a:xfrm>
            <a:custGeom>
              <a:avLst/>
              <a:gdLst/>
              <a:ahLst/>
              <a:cxnLst/>
              <a:rect r="r" b="b" t="t" l="l"/>
              <a:pathLst>
                <a:path h="2143144" w="3312549">
                  <a:moveTo>
                    <a:pt x="12311" y="0"/>
                  </a:moveTo>
                  <a:lnTo>
                    <a:pt x="3300238" y="0"/>
                  </a:lnTo>
                  <a:cubicBezTo>
                    <a:pt x="3307037" y="0"/>
                    <a:pt x="3312549" y="5512"/>
                    <a:pt x="3312549" y="12311"/>
                  </a:cubicBezTo>
                  <a:lnTo>
                    <a:pt x="3312549" y="2130834"/>
                  </a:lnTo>
                  <a:cubicBezTo>
                    <a:pt x="3312549" y="2134099"/>
                    <a:pt x="3311251" y="2137230"/>
                    <a:pt x="3308943" y="2139539"/>
                  </a:cubicBezTo>
                  <a:cubicBezTo>
                    <a:pt x="3306634" y="2141847"/>
                    <a:pt x="3303503" y="2143144"/>
                    <a:pt x="3300238" y="2143144"/>
                  </a:cubicBezTo>
                  <a:lnTo>
                    <a:pt x="12311" y="2143144"/>
                  </a:lnTo>
                  <a:cubicBezTo>
                    <a:pt x="9046" y="2143144"/>
                    <a:pt x="5915" y="2141847"/>
                    <a:pt x="3606" y="2139539"/>
                  </a:cubicBezTo>
                  <a:cubicBezTo>
                    <a:pt x="1297" y="2137230"/>
                    <a:pt x="0" y="2134099"/>
                    <a:pt x="0" y="2130834"/>
                  </a:cubicBezTo>
                  <a:lnTo>
                    <a:pt x="0" y="12311"/>
                  </a:lnTo>
                  <a:cubicBezTo>
                    <a:pt x="0" y="9046"/>
                    <a:pt x="1297" y="5915"/>
                    <a:pt x="3606" y="3606"/>
                  </a:cubicBezTo>
                  <a:cubicBezTo>
                    <a:pt x="5915" y="1297"/>
                    <a:pt x="9046" y="0"/>
                    <a:pt x="12311" y="0"/>
                  </a:cubicBez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E5E1DA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312548" cy="21812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6626729">
            <a:off x="-8130685" y="1817905"/>
            <a:ext cx="12221289" cy="8822969"/>
          </a:xfrm>
          <a:custGeom>
            <a:avLst/>
            <a:gdLst/>
            <a:ahLst/>
            <a:cxnLst/>
            <a:rect r="r" b="b" t="t" l="l"/>
            <a:pathLst>
              <a:path h="8822969" w="12221289">
                <a:moveTo>
                  <a:pt x="12221289" y="0"/>
                </a:moveTo>
                <a:lnTo>
                  <a:pt x="0" y="0"/>
                </a:lnTo>
                <a:lnTo>
                  <a:pt x="0" y="8822968"/>
                </a:lnTo>
                <a:lnTo>
                  <a:pt x="12221289" y="8822968"/>
                </a:lnTo>
                <a:lnTo>
                  <a:pt x="12221289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12631" y="378290"/>
            <a:ext cx="650410" cy="650410"/>
          </a:xfrm>
          <a:custGeom>
            <a:avLst/>
            <a:gdLst/>
            <a:ahLst/>
            <a:cxnLst/>
            <a:rect r="r" b="b" t="t" l="l"/>
            <a:pathLst>
              <a:path h="650410" w="650410">
                <a:moveTo>
                  <a:pt x="0" y="0"/>
                </a:moveTo>
                <a:lnTo>
                  <a:pt x="650410" y="0"/>
                </a:lnTo>
                <a:lnTo>
                  <a:pt x="650410" y="650410"/>
                </a:lnTo>
                <a:lnTo>
                  <a:pt x="0" y="650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339023" y="2285225"/>
            <a:ext cx="8043479" cy="98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true">
                <a:solidFill>
                  <a:srgbClr val="F14E63"/>
                </a:solidFill>
                <a:latin typeface="Poppins Bold"/>
                <a:ea typeface="Poppins Bold"/>
                <a:cs typeface="Poppins Bold"/>
                <a:sym typeface="Poppins Bold"/>
              </a:rPr>
              <a:t>CHRIS’S SIDE RANT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999380" y="4041129"/>
            <a:ext cx="8814047" cy="3437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7"/>
              </a:lnSpc>
            </a:pPr>
            <a:r>
              <a:rPr lang="en-US" sz="3912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Enough with the Jargon!!!!!</a:t>
            </a:r>
          </a:p>
          <a:p>
            <a:pPr algn="l">
              <a:lnSpc>
                <a:spcPts val="5477"/>
              </a:lnSpc>
            </a:pPr>
          </a:p>
          <a:p>
            <a:pPr algn="l">
              <a:lnSpc>
                <a:spcPts val="5477"/>
              </a:lnSpc>
              <a:spcBef>
                <a:spcPct val="0"/>
              </a:spcBef>
            </a:pPr>
            <a:r>
              <a:rPr lang="en-US" sz="3912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Empathy in language is about focusing on what parents care about most: their child’s health, safety, and happiness.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39023" y="3428761"/>
            <a:ext cx="1410425" cy="2048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27"/>
              </a:lnSpc>
              <a:spcBef>
                <a:spcPct val="0"/>
              </a:spcBef>
            </a:pPr>
            <a:r>
              <a:rPr lang="en-US" sz="1194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212612" y="6335274"/>
            <a:ext cx="1410425" cy="2048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27"/>
              </a:lnSpc>
              <a:spcBef>
                <a:spcPct val="0"/>
              </a:spcBef>
            </a:pPr>
            <a:r>
              <a:rPr lang="en-US" sz="11948">
                <a:solidFill>
                  <a:srgbClr val="E5E1DA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DAGdPeiahbI</dc:identifier>
  <dcterms:modified xsi:type="dcterms:W3CDTF">2011-08-01T06:04:30Z</dcterms:modified>
  <cp:revision>1</cp:revision>
  <dc:title>Marketing with Empathy - Final</dc:title>
</cp:coreProperties>
</file>